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7"/>
  </p:notesMasterIdLst>
  <p:sldIdLst>
    <p:sldId id="266" r:id="rId2"/>
    <p:sldId id="270" r:id="rId3"/>
    <p:sldId id="271" r:id="rId4"/>
    <p:sldId id="269" r:id="rId5"/>
    <p:sldId id="273" r:id="rId6"/>
    <p:sldId id="257" r:id="rId7"/>
    <p:sldId id="258" r:id="rId8"/>
    <p:sldId id="260" r:id="rId9"/>
    <p:sldId id="261" r:id="rId10"/>
    <p:sldId id="265" r:id="rId11"/>
    <p:sldId id="267" r:id="rId12"/>
    <p:sldId id="275" r:id="rId13"/>
    <p:sldId id="268" r:id="rId14"/>
    <p:sldId id="272" r:id="rId15"/>
    <p:sldId id="27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074" autoAdjust="0"/>
  </p:normalViewPr>
  <p:slideViewPr>
    <p:cSldViewPr showGuides="1">
      <p:cViewPr varScale="1">
        <p:scale>
          <a:sx n="67" d="100"/>
          <a:sy n="67" d="100"/>
        </p:scale>
        <p:origin x="1260" y="52"/>
      </p:cViewPr>
      <p:guideLst>
        <p:guide orient="horz" pos="2160"/>
        <p:guide pos="2880"/>
      </p:guideLst>
    </p:cSldViewPr>
  </p:slideViewPr>
  <p:notesTextViewPr>
    <p:cViewPr>
      <p:scale>
        <a:sx n="1" d="1"/>
        <a:sy n="1" d="1"/>
      </p:scale>
      <p:origin x="0" y="0"/>
    </p:cViewPr>
  </p:notesTextViewPr>
  <p:sorterViewPr>
    <p:cViewPr>
      <p:scale>
        <a:sx n="200" d="100"/>
        <a:sy n="200" d="100"/>
      </p:scale>
      <p:origin x="0" y="100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yovs\Documents\002_Research%20Files_stationary\UCF-UFF\UCF-female-maleStats.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GenderFacbyrank!$B$1</c:f>
              <c:strCache>
                <c:ptCount val="1"/>
                <c:pt idx="0">
                  <c:v>Male</c:v>
                </c:pt>
              </c:strCache>
            </c:strRef>
          </c:tx>
          <c:invertIfNegative val="0"/>
          <c:cat>
            <c:strRef>
              <c:f>GenderFacbyrank!$A$2:$A$13</c:f>
              <c:strCache>
                <c:ptCount val="12"/>
                <c:pt idx="0">
                  <c:v>Professor</c:v>
                </c:pt>
                <c:pt idx="1">
                  <c:v>Associate</c:v>
                </c:pt>
                <c:pt idx="2">
                  <c:v>Assistant Professor</c:v>
                </c:pt>
                <c:pt idx="3">
                  <c:v>Instructor </c:v>
                </c:pt>
                <c:pt idx="4">
                  <c:v>Lecturer </c:v>
                </c:pt>
                <c:pt idx="5">
                  <c:v>Librarian</c:v>
                </c:pt>
                <c:pt idx="6">
                  <c:v>Research Associate</c:v>
                </c:pt>
                <c:pt idx="7">
                  <c:v>School of Medicine</c:v>
                </c:pt>
                <c:pt idx="8">
                  <c:v>Faculty Administrator</c:v>
                </c:pt>
                <c:pt idx="9">
                  <c:v>Instructional Specialists</c:v>
                </c:pt>
                <c:pt idx="10">
                  <c:v>Scholar/Scientist</c:v>
                </c:pt>
                <c:pt idx="11">
                  <c:v>Program Director</c:v>
                </c:pt>
              </c:strCache>
            </c:strRef>
          </c:cat>
          <c:val>
            <c:numRef>
              <c:f>GenderFacbyrank!$B$2:$B$13</c:f>
              <c:numCache>
                <c:formatCode>General</c:formatCode>
                <c:ptCount val="12"/>
                <c:pt idx="0">
                  <c:v>227</c:v>
                </c:pt>
                <c:pt idx="1">
                  <c:v>247</c:v>
                </c:pt>
                <c:pt idx="2">
                  <c:v>113</c:v>
                </c:pt>
                <c:pt idx="3">
                  <c:v>85</c:v>
                </c:pt>
                <c:pt idx="4">
                  <c:v>105</c:v>
                </c:pt>
                <c:pt idx="5">
                  <c:v>10</c:v>
                </c:pt>
                <c:pt idx="6">
                  <c:v>36</c:v>
                </c:pt>
                <c:pt idx="7">
                  <c:v>57</c:v>
                </c:pt>
                <c:pt idx="8">
                  <c:v>30</c:v>
                </c:pt>
                <c:pt idx="9">
                  <c:v>35</c:v>
                </c:pt>
                <c:pt idx="10">
                  <c:v>12</c:v>
                </c:pt>
                <c:pt idx="11">
                  <c:v>12</c:v>
                </c:pt>
              </c:numCache>
            </c:numRef>
          </c:val>
        </c:ser>
        <c:ser>
          <c:idx val="1"/>
          <c:order val="1"/>
          <c:tx>
            <c:strRef>
              <c:f>GenderFacbyrank!$C$1</c:f>
              <c:strCache>
                <c:ptCount val="1"/>
                <c:pt idx="0">
                  <c:v>Female</c:v>
                </c:pt>
              </c:strCache>
            </c:strRef>
          </c:tx>
          <c:invertIfNegative val="0"/>
          <c:cat>
            <c:strRef>
              <c:f>GenderFacbyrank!$A$2:$A$13</c:f>
              <c:strCache>
                <c:ptCount val="12"/>
                <c:pt idx="0">
                  <c:v>Professor</c:v>
                </c:pt>
                <c:pt idx="1">
                  <c:v>Associate</c:v>
                </c:pt>
                <c:pt idx="2">
                  <c:v>Assistant Professor</c:v>
                </c:pt>
                <c:pt idx="3">
                  <c:v>Instructor </c:v>
                </c:pt>
                <c:pt idx="4">
                  <c:v>Lecturer </c:v>
                </c:pt>
                <c:pt idx="5">
                  <c:v>Librarian</c:v>
                </c:pt>
                <c:pt idx="6">
                  <c:v>Research Associate</c:v>
                </c:pt>
                <c:pt idx="7">
                  <c:v>School of Medicine</c:v>
                </c:pt>
                <c:pt idx="8">
                  <c:v>Faculty Administrator</c:v>
                </c:pt>
                <c:pt idx="9">
                  <c:v>Instructional Specialists</c:v>
                </c:pt>
                <c:pt idx="10">
                  <c:v>Scholar/Scientist</c:v>
                </c:pt>
                <c:pt idx="11">
                  <c:v>Program Director</c:v>
                </c:pt>
              </c:strCache>
            </c:strRef>
          </c:cat>
          <c:val>
            <c:numRef>
              <c:f>GenderFacbyrank!$C$2:$C$13</c:f>
              <c:numCache>
                <c:formatCode>General</c:formatCode>
                <c:ptCount val="12"/>
                <c:pt idx="0">
                  <c:v>67</c:v>
                </c:pt>
                <c:pt idx="1">
                  <c:v>129</c:v>
                </c:pt>
                <c:pt idx="2">
                  <c:v>89</c:v>
                </c:pt>
                <c:pt idx="3">
                  <c:v>134</c:v>
                </c:pt>
                <c:pt idx="4">
                  <c:v>112</c:v>
                </c:pt>
                <c:pt idx="5">
                  <c:v>28</c:v>
                </c:pt>
                <c:pt idx="6">
                  <c:v>11</c:v>
                </c:pt>
                <c:pt idx="7">
                  <c:v>39</c:v>
                </c:pt>
                <c:pt idx="8">
                  <c:v>23</c:v>
                </c:pt>
                <c:pt idx="9">
                  <c:v>34</c:v>
                </c:pt>
                <c:pt idx="10">
                  <c:v>4</c:v>
                </c:pt>
                <c:pt idx="11">
                  <c:v>2</c:v>
                </c:pt>
              </c:numCache>
            </c:numRef>
          </c:val>
        </c:ser>
        <c:dLbls>
          <c:showLegendKey val="0"/>
          <c:showVal val="0"/>
          <c:showCatName val="0"/>
          <c:showSerName val="0"/>
          <c:showPercent val="0"/>
          <c:showBubbleSize val="0"/>
        </c:dLbls>
        <c:gapWidth val="150"/>
        <c:axId val="1002888848"/>
        <c:axId val="1003234576"/>
      </c:barChart>
      <c:catAx>
        <c:axId val="1002888848"/>
        <c:scaling>
          <c:orientation val="minMax"/>
        </c:scaling>
        <c:delete val="0"/>
        <c:axPos val="b"/>
        <c:numFmt formatCode="General" sourceLinked="0"/>
        <c:majorTickMark val="out"/>
        <c:minorTickMark val="none"/>
        <c:tickLblPos val="nextTo"/>
        <c:txPr>
          <a:bodyPr rot="-5400000" vert="horz"/>
          <a:lstStyle/>
          <a:p>
            <a:pPr>
              <a:defRPr/>
            </a:pPr>
            <a:endParaRPr lang="en-US"/>
          </a:p>
        </c:txPr>
        <c:crossAx val="1003234576"/>
        <c:crosses val="autoZero"/>
        <c:auto val="1"/>
        <c:lblAlgn val="ctr"/>
        <c:lblOffset val="100"/>
        <c:noMultiLvlLbl val="0"/>
      </c:catAx>
      <c:valAx>
        <c:axId val="1003234576"/>
        <c:scaling>
          <c:orientation val="minMax"/>
        </c:scaling>
        <c:delete val="0"/>
        <c:axPos val="l"/>
        <c:majorGridlines/>
        <c:numFmt formatCode="General" sourceLinked="1"/>
        <c:majorTickMark val="out"/>
        <c:minorTickMark val="none"/>
        <c:tickLblPos val="nextTo"/>
        <c:crossAx val="1002888848"/>
        <c:crosses val="autoZero"/>
        <c:crossBetween val="between"/>
      </c:valAx>
    </c:plotArea>
    <c:legend>
      <c:legendPos val="r"/>
      <c:layout>
        <c:manualLayout>
          <c:xMode val="edge"/>
          <c:yMode val="edge"/>
          <c:x val="0.8367749159171548"/>
          <c:y val="0.41647473753280839"/>
          <c:w val="6.6960705376131927E-2"/>
          <c:h val="8.3717191601049873E-2"/>
        </c:manualLayout>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genderrankcollege!$B$1</c:f>
              <c:strCache>
                <c:ptCount val="1"/>
                <c:pt idx="0">
                  <c:v>Male</c:v>
                </c:pt>
              </c:strCache>
            </c:strRef>
          </c:tx>
          <c:invertIfNegative val="0"/>
          <c:cat>
            <c:strRef>
              <c:f>genderrankcollege!$A$2:$A$14</c:f>
              <c:strCache>
                <c:ptCount val="13"/>
                <c:pt idx="0">
                  <c:v>Professor</c:v>
                </c:pt>
                <c:pt idx="1">
                  <c:v>Associate Professor</c:v>
                </c:pt>
                <c:pt idx="2">
                  <c:v>Assistant Professor</c:v>
                </c:pt>
                <c:pt idx="3">
                  <c:v>Instructor </c:v>
                </c:pt>
                <c:pt idx="4">
                  <c:v>Lecturer </c:v>
                </c:pt>
                <c:pt idx="5">
                  <c:v>Associate Instuctor</c:v>
                </c:pt>
                <c:pt idx="6">
                  <c:v>Associate Lecturer</c:v>
                </c:pt>
                <c:pt idx="7">
                  <c:v>Assistant In</c:v>
                </c:pt>
                <c:pt idx="8">
                  <c:v>Program Director</c:v>
                </c:pt>
                <c:pt idx="9">
                  <c:v>Associate Scholar/Scientist</c:v>
                </c:pt>
                <c:pt idx="10">
                  <c:v>Research Associate</c:v>
                </c:pt>
                <c:pt idx="11">
                  <c:v>Instructional Specialist</c:v>
                </c:pt>
                <c:pt idx="12">
                  <c:v>Faculty Administrator</c:v>
                </c:pt>
              </c:strCache>
            </c:strRef>
          </c:cat>
          <c:val>
            <c:numRef>
              <c:f>genderrankcollege!$B$2:$B$14</c:f>
            </c:numRef>
          </c:val>
        </c:ser>
        <c:ser>
          <c:idx val="1"/>
          <c:order val="1"/>
          <c:tx>
            <c:strRef>
              <c:f>genderrankcollege!$C$1</c:f>
              <c:strCache>
                <c:ptCount val="1"/>
                <c:pt idx="0">
                  <c:v>Female</c:v>
                </c:pt>
              </c:strCache>
            </c:strRef>
          </c:tx>
          <c:invertIfNegative val="0"/>
          <c:cat>
            <c:strRef>
              <c:f>genderrankcollege!$A$2:$A$14</c:f>
              <c:strCache>
                <c:ptCount val="13"/>
                <c:pt idx="0">
                  <c:v>Professor</c:v>
                </c:pt>
                <c:pt idx="1">
                  <c:v>Associate Professor</c:v>
                </c:pt>
                <c:pt idx="2">
                  <c:v>Assistant Professor</c:v>
                </c:pt>
                <c:pt idx="3">
                  <c:v>Instructor </c:v>
                </c:pt>
                <c:pt idx="4">
                  <c:v>Lecturer </c:v>
                </c:pt>
                <c:pt idx="5">
                  <c:v>Associate Instuctor</c:v>
                </c:pt>
                <c:pt idx="6">
                  <c:v>Associate Lecturer</c:v>
                </c:pt>
                <c:pt idx="7">
                  <c:v>Assistant In</c:v>
                </c:pt>
                <c:pt idx="8">
                  <c:v>Program Director</c:v>
                </c:pt>
                <c:pt idx="9">
                  <c:v>Associate Scholar/Scientist</c:v>
                </c:pt>
                <c:pt idx="10">
                  <c:v>Research Associate</c:v>
                </c:pt>
                <c:pt idx="11">
                  <c:v>Instructional Specialist</c:v>
                </c:pt>
                <c:pt idx="12">
                  <c:v>Faculty Administrator</c:v>
                </c:pt>
              </c:strCache>
            </c:strRef>
          </c:cat>
          <c:val>
            <c:numRef>
              <c:f>genderrankcollege!$C$2:$C$14</c:f>
            </c:numRef>
          </c:val>
        </c:ser>
        <c:ser>
          <c:idx val="2"/>
          <c:order val="2"/>
          <c:tx>
            <c:strRef>
              <c:f>genderrankcollege!$D$1</c:f>
              <c:strCache>
                <c:ptCount val="1"/>
                <c:pt idx="0">
                  <c:v>Total Positions</c:v>
                </c:pt>
              </c:strCache>
            </c:strRef>
          </c:tx>
          <c:invertIfNegative val="0"/>
          <c:cat>
            <c:strRef>
              <c:f>genderrankcollege!$A$2:$A$14</c:f>
              <c:strCache>
                <c:ptCount val="13"/>
                <c:pt idx="0">
                  <c:v>Professor</c:v>
                </c:pt>
                <c:pt idx="1">
                  <c:v>Associate Professor</c:v>
                </c:pt>
                <c:pt idx="2">
                  <c:v>Assistant Professor</c:v>
                </c:pt>
                <c:pt idx="3">
                  <c:v>Instructor </c:v>
                </c:pt>
                <c:pt idx="4">
                  <c:v>Lecturer </c:v>
                </c:pt>
                <c:pt idx="5">
                  <c:v>Associate Instuctor</c:v>
                </c:pt>
                <c:pt idx="6">
                  <c:v>Associate Lecturer</c:v>
                </c:pt>
                <c:pt idx="7">
                  <c:v>Assistant In</c:v>
                </c:pt>
                <c:pt idx="8">
                  <c:v>Program Director</c:v>
                </c:pt>
                <c:pt idx="9">
                  <c:v>Associate Scholar/Scientist</c:v>
                </c:pt>
                <c:pt idx="10">
                  <c:v>Research Associate</c:v>
                </c:pt>
                <c:pt idx="11">
                  <c:v>Instructional Specialist</c:v>
                </c:pt>
                <c:pt idx="12">
                  <c:v>Faculty Administrator</c:v>
                </c:pt>
              </c:strCache>
            </c:strRef>
          </c:cat>
          <c:val>
            <c:numRef>
              <c:f>genderrankcollege!$D$2:$D$14</c:f>
            </c:numRef>
          </c:val>
        </c:ser>
        <c:ser>
          <c:idx val="3"/>
          <c:order val="3"/>
          <c:tx>
            <c:strRef>
              <c:f>genderrankcollege!$E$1</c:f>
              <c:strCache>
                <c:ptCount val="1"/>
                <c:pt idx="0">
                  <c:v>COS&amp;ENG-Female %</c:v>
                </c:pt>
              </c:strCache>
            </c:strRef>
          </c:tx>
          <c:spPr>
            <a:solidFill>
              <a:schemeClr val="accent2">
                <a:lumMod val="75000"/>
              </a:schemeClr>
            </a:solidFill>
          </c:spPr>
          <c:invertIfNegative val="0"/>
          <c:cat>
            <c:strRef>
              <c:f>genderrankcollege!$A$2:$A$14</c:f>
              <c:strCache>
                <c:ptCount val="13"/>
                <c:pt idx="0">
                  <c:v>Professor</c:v>
                </c:pt>
                <c:pt idx="1">
                  <c:v>Associate Professor</c:v>
                </c:pt>
                <c:pt idx="2">
                  <c:v>Assistant Professor</c:v>
                </c:pt>
                <c:pt idx="3">
                  <c:v>Instructor </c:v>
                </c:pt>
                <c:pt idx="4">
                  <c:v>Lecturer </c:v>
                </c:pt>
                <c:pt idx="5">
                  <c:v>Associate Instuctor</c:v>
                </c:pt>
                <c:pt idx="6">
                  <c:v>Associate Lecturer</c:v>
                </c:pt>
                <c:pt idx="7">
                  <c:v>Assistant In</c:v>
                </c:pt>
                <c:pt idx="8">
                  <c:v>Program Director</c:v>
                </c:pt>
                <c:pt idx="9">
                  <c:v>Associate Scholar/Scientist</c:v>
                </c:pt>
                <c:pt idx="10">
                  <c:v>Research Associate</c:v>
                </c:pt>
                <c:pt idx="11">
                  <c:v>Instructional Specialist</c:v>
                </c:pt>
                <c:pt idx="12">
                  <c:v>Faculty Administrator</c:v>
                </c:pt>
              </c:strCache>
            </c:strRef>
          </c:cat>
          <c:val>
            <c:numRef>
              <c:f>genderrankcollege!$E$2:$E$14</c:f>
              <c:numCache>
                <c:formatCode>0.0</c:formatCode>
                <c:ptCount val="13"/>
                <c:pt idx="0">
                  <c:v>13.636363636363635</c:v>
                </c:pt>
                <c:pt idx="1">
                  <c:v>21.428571428571427</c:v>
                </c:pt>
                <c:pt idx="2">
                  <c:v>33.333333333333329</c:v>
                </c:pt>
                <c:pt idx="3">
                  <c:v>33.333333333333329</c:v>
                </c:pt>
                <c:pt idx="4">
                  <c:v>44.117647058823529</c:v>
                </c:pt>
                <c:pt idx="5">
                  <c:v>50</c:v>
                </c:pt>
                <c:pt idx="6">
                  <c:v>50</c:v>
                </c:pt>
                <c:pt idx="7">
                  <c:v>0</c:v>
                </c:pt>
                <c:pt idx="8">
                  <c:v>0</c:v>
                </c:pt>
                <c:pt idx="9">
                  <c:v>0</c:v>
                </c:pt>
                <c:pt idx="10">
                  <c:v>33.333333333333329</c:v>
                </c:pt>
                <c:pt idx="11">
                  <c:v>66.666666666666657</c:v>
                </c:pt>
                <c:pt idx="12">
                  <c:v>60</c:v>
                </c:pt>
              </c:numCache>
            </c:numRef>
          </c:val>
        </c:ser>
        <c:ser>
          <c:idx val="4"/>
          <c:order val="4"/>
          <c:tx>
            <c:strRef>
              <c:f>genderrankcollege!$F$1</c:f>
              <c:strCache>
                <c:ptCount val="1"/>
                <c:pt idx="0">
                  <c:v>COS&amp;ENG-Male %</c:v>
                </c:pt>
              </c:strCache>
            </c:strRef>
          </c:tx>
          <c:invertIfNegative val="0"/>
          <c:cat>
            <c:strRef>
              <c:f>genderrankcollege!$A$2:$A$14</c:f>
              <c:strCache>
                <c:ptCount val="13"/>
                <c:pt idx="0">
                  <c:v>Professor</c:v>
                </c:pt>
                <c:pt idx="1">
                  <c:v>Associate Professor</c:v>
                </c:pt>
                <c:pt idx="2">
                  <c:v>Assistant Professor</c:v>
                </c:pt>
                <c:pt idx="3">
                  <c:v>Instructor </c:v>
                </c:pt>
                <c:pt idx="4">
                  <c:v>Lecturer </c:v>
                </c:pt>
                <c:pt idx="5">
                  <c:v>Associate Instuctor</c:v>
                </c:pt>
                <c:pt idx="6">
                  <c:v>Associate Lecturer</c:v>
                </c:pt>
                <c:pt idx="7">
                  <c:v>Assistant In</c:v>
                </c:pt>
                <c:pt idx="8">
                  <c:v>Program Director</c:v>
                </c:pt>
                <c:pt idx="9">
                  <c:v>Associate Scholar/Scientist</c:v>
                </c:pt>
                <c:pt idx="10">
                  <c:v>Research Associate</c:v>
                </c:pt>
                <c:pt idx="11">
                  <c:v>Instructional Specialist</c:v>
                </c:pt>
                <c:pt idx="12">
                  <c:v>Faculty Administrator</c:v>
                </c:pt>
              </c:strCache>
            </c:strRef>
          </c:cat>
          <c:val>
            <c:numRef>
              <c:f>genderrankcollege!$F$2:$F$14</c:f>
              <c:numCache>
                <c:formatCode>0.0</c:formatCode>
                <c:ptCount val="13"/>
                <c:pt idx="0">
                  <c:v>86.36363636363636</c:v>
                </c:pt>
                <c:pt idx="1">
                  <c:v>78.571428571428569</c:v>
                </c:pt>
                <c:pt idx="2">
                  <c:v>66.666666666666657</c:v>
                </c:pt>
                <c:pt idx="3">
                  <c:v>66.666666666666657</c:v>
                </c:pt>
                <c:pt idx="4">
                  <c:v>55.882352941176471</c:v>
                </c:pt>
                <c:pt idx="5">
                  <c:v>50</c:v>
                </c:pt>
                <c:pt idx="6">
                  <c:v>50</c:v>
                </c:pt>
                <c:pt idx="7">
                  <c:v>100</c:v>
                </c:pt>
                <c:pt idx="8">
                  <c:v>100</c:v>
                </c:pt>
                <c:pt idx="9">
                  <c:v>100</c:v>
                </c:pt>
                <c:pt idx="10">
                  <c:v>66.666666666666657</c:v>
                </c:pt>
                <c:pt idx="11">
                  <c:v>33.333333333333329</c:v>
                </c:pt>
                <c:pt idx="12">
                  <c:v>40</c:v>
                </c:pt>
              </c:numCache>
            </c:numRef>
          </c:val>
        </c:ser>
        <c:ser>
          <c:idx val="5"/>
          <c:order val="5"/>
          <c:tx>
            <c:strRef>
              <c:f>genderrankcollege!$G$1</c:f>
              <c:strCache>
                <c:ptCount val="1"/>
                <c:pt idx="0">
                  <c:v>Male</c:v>
                </c:pt>
              </c:strCache>
            </c:strRef>
          </c:tx>
          <c:invertIfNegative val="0"/>
          <c:cat>
            <c:strRef>
              <c:f>genderrankcollege!$A$2:$A$14</c:f>
              <c:strCache>
                <c:ptCount val="13"/>
                <c:pt idx="0">
                  <c:v>Professor</c:v>
                </c:pt>
                <c:pt idx="1">
                  <c:v>Associate Professor</c:v>
                </c:pt>
                <c:pt idx="2">
                  <c:v>Assistant Professor</c:v>
                </c:pt>
                <c:pt idx="3">
                  <c:v>Instructor </c:v>
                </c:pt>
                <c:pt idx="4">
                  <c:v>Lecturer </c:v>
                </c:pt>
                <c:pt idx="5">
                  <c:v>Associate Instuctor</c:v>
                </c:pt>
                <c:pt idx="6">
                  <c:v>Associate Lecturer</c:v>
                </c:pt>
                <c:pt idx="7">
                  <c:v>Assistant In</c:v>
                </c:pt>
                <c:pt idx="8">
                  <c:v>Program Director</c:v>
                </c:pt>
                <c:pt idx="9">
                  <c:v>Associate Scholar/Scientist</c:v>
                </c:pt>
                <c:pt idx="10">
                  <c:v>Research Associate</c:v>
                </c:pt>
                <c:pt idx="11">
                  <c:v>Instructional Specialist</c:v>
                </c:pt>
                <c:pt idx="12">
                  <c:v>Faculty Administrator</c:v>
                </c:pt>
              </c:strCache>
            </c:strRef>
          </c:cat>
          <c:val>
            <c:numRef>
              <c:f>genderrankcollege!$G$2:$G$14</c:f>
            </c:numRef>
          </c:val>
        </c:ser>
        <c:ser>
          <c:idx val="6"/>
          <c:order val="6"/>
          <c:tx>
            <c:strRef>
              <c:f>genderrankcollege!$H$1</c:f>
              <c:strCache>
                <c:ptCount val="1"/>
                <c:pt idx="0">
                  <c:v>Female</c:v>
                </c:pt>
              </c:strCache>
            </c:strRef>
          </c:tx>
          <c:invertIfNegative val="0"/>
          <c:cat>
            <c:strRef>
              <c:f>genderrankcollege!$A$2:$A$14</c:f>
              <c:strCache>
                <c:ptCount val="13"/>
                <c:pt idx="0">
                  <c:v>Professor</c:v>
                </c:pt>
                <c:pt idx="1">
                  <c:v>Associate Professor</c:v>
                </c:pt>
                <c:pt idx="2">
                  <c:v>Assistant Professor</c:v>
                </c:pt>
                <c:pt idx="3">
                  <c:v>Instructor </c:v>
                </c:pt>
                <c:pt idx="4">
                  <c:v>Lecturer </c:v>
                </c:pt>
                <c:pt idx="5">
                  <c:v>Associate Instuctor</c:v>
                </c:pt>
                <c:pt idx="6">
                  <c:v>Associate Lecturer</c:v>
                </c:pt>
                <c:pt idx="7">
                  <c:v>Assistant In</c:v>
                </c:pt>
                <c:pt idx="8">
                  <c:v>Program Director</c:v>
                </c:pt>
                <c:pt idx="9">
                  <c:v>Associate Scholar/Scientist</c:v>
                </c:pt>
                <c:pt idx="10">
                  <c:v>Research Associate</c:v>
                </c:pt>
                <c:pt idx="11">
                  <c:v>Instructional Specialist</c:v>
                </c:pt>
                <c:pt idx="12">
                  <c:v>Faculty Administrator</c:v>
                </c:pt>
              </c:strCache>
            </c:strRef>
          </c:cat>
          <c:val>
            <c:numRef>
              <c:f>genderrankcollege!$H$2:$H$14</c:f>
            </c:numRef>
          </c:val>
        </c:ser>
        <c:ser>
          <c:idx val="7"/>
          <c:order val="7"/>
          <c:tx>
            <c:strRef>
              <c:f>genderrankcollege!$I$1</c:f>
              <c:strCache>
                <c:ptCount val="1"/>
                <c:pt idx="0">
                  <c:v>Total Positions</c:v>
                </c:pt>
              </c:strCache>
            </c:strRef>
          </c:tx>
          <c:invertIfNegative val="0"/>
          <c:cat>
            <c:strRef>
              <c:f>genderrankcollege!$A$2:$A$14</c:f>
              <c:strCache>
                <c:ptCount val="13"/>
                <c:pt idx="0">
                  <c:v>Professor</c:v>
                </c:pt>
                <c:pt idx="1">
                  <c:v>Associate Professor</c:v>
                </c:pt>
                <c:pt idx="2">
                  <c:v>Assistant Professor</c:v>
                </c:pt>
                <c:pt idx="3">
                  <c:v>Instructor </c:v>
                </c:pt>
                <c:pt idx="4">
                  <c:v>Lecturer </c:v>
                </c:pt>
                <c:pt idx="5">
                  <c:v>Associate Instuctor</c:v>
                </c:pt>
                <c:pt idx="6">
                  <c:v>Associate Lecturer</c:v>
                </c:pt>
                <c:pt idx="7">
                  <c:v>Assistant In</c:v>
                </c:pt>
                <c:pt idx="8">
                  <c:v>Program Director</c:v>
                </c:pt>
                <c:pt idx="9">
                  <c:v>Associate Scholar/Scientist</c:v>
                </c:pt>
                <c:pt idx="10">
                  <c:v>Research Associate</c:v>
                </c:pt>
                <c:pt idx="11">
                  <c:v>Instructional Specialist</c:v>
                </c:pt>
                <c:pt idx="12">
                  <c:v>Faculty Administrator</c:v>
                </c:pt>
              </c:strCache>
            </c:strRef>
          </c:cat>
          <c:val>
            <c:numRef>
              <c:f>genderrankcollege!$I$2:$I$14</c:f>
            </c:numRef>
          </c:val>
        </c:ser>
        <c:ser>
          <c:idx val="8"/>
          <c:order val="8"/>
          <c:tx>
            <c:strRef>
              <c:f>genderrankcollege!$J$1</c:f>
              <c:strCache>
                <c:ptCount val="1"/>
                <c:pt idx="0">
                  <c:v>CAH-Female %</c:v>
                </c:pt>
              </c:strCache>
            </c:strRef>
          </c:tx>
          <c:spPr>
            <a:solidFill>
              <a:schemeClr val="accent6">
                <a:lumMod val="75000"/>
              </a:schemeClr>
            </a:solidFill>
          </c:spPr>
          <c:invertIfNegative val="0"/>
          <c:cat>
            <c:strRef>
              <c:f>genderrankcollege!$A$2:$A$14</c:f>
              <c:strCache>
                <c:ptCount val="13"/>
                <c:pt idx="0">
                  <c:v>Professor</c:v>
                </c:pt>
                <c:pt idx="1">
                  <c:v>Associate Professor</c:v>
                </c:pt>
                <c:pt idx="2">
                  <c:v>Assistant Professor</c:v>
                </c:pt>
                <c:pt idx="3">
                  <c:v>Instructor </c:v>
                </c:pt>
                <c:pt idx="4">
                  <c:v>Lecturer </c:v>
                </c:pt>
                <c:pt idx="5">
                  <c:v>Associate Instuctor</c:v>
                </c:pt>
                <c:pt idx="6">
                  <c:v>Associate Lecturer</c:v>
                </c:pt>
                <c:pt idx="7">
                  <c:v>Assistant In</c:v>
                </c:pt>
                <c:pt idx="8">
                  <c:v>Program Director</c:v>
                </c:pt>
                <c:pt idx="9">
                  <c:v>Associate Scholar/Scientist</c:v>
                </c:pt>
                <c:pt idx="10">
                  <c:v>Research Associate</c:v>
                </c:pt>
                <c:pt idx="11">
                  <c:v>Instructional Specialist</c:v>
                </c:pt>
                <c:pt idx="12">
                  <c:v>Faculty Administrator</c:v>
                </c:pt>
              </c:strCache>
            </c:strRef>
          </c:cat>
          <c:val>
            <c:numRef>
              <c:f>genderrankcollege!$J$2:$J$14</c:f>
              <c:numCache>
                <c:formatCode>0.0</c:formatCode>
                <c:ptCount val="13"/>
                <c:pt idx="0">
                  <c:v>26.190476190476193</c:v>
                </c:pt>
                <c:pt idx="1">
                  <c:v>47.826086956521742</c:v>
                </c:pt>
                <c:pt idx="2">
                  <c:v>60</c:v>
                </c:pt>
                <c:pt idx="3">
                  <c:v>61.111111111111114</c:v>
                </c:pt>
                <c:pt idx="4">
                  <c:v>40.625</c:v>
                </c:pt>
                <c:pt idx="5">
                  <c:v>77.777777777777786</c:v>
                </c:pt>
                <c:pt idx="6">
                  <c:v>33.333333333333329</c:v>
                </c:pt>
                <c:pt idx="7">
                  <c:v>0</c:v>
                </c:pt>
                <c:pt idx="8">
                  <c:v>0</c:v>
                </c:pt>
                <c:pt idx="9">
                  <c:v>0</c:v>
                </c:pt>
                <c:pt idx="10">
                  <c:v>12.5</c:v>
                </c:pt>
                <c:pt idx="11">
                  <c:v>0</c:v>
                </c:pt>
                <c:pt idx="12">
                  <c:v>50</c:v>
                </c:pt>
              </c:numCache>
            </c:numRef>
          </c:val>
        </c:ser>
        <c:ser>
          <c:idx val="9"/>
          <c:order val="9"/>
          <c:tx>
            <c:strRef>
              <c:f>genderrankcollege!$K$1</c:f>
              <c:strCache>
                <c:ptCount val="1"/>
                <c:pt idx="0">
                  <c:v>CAH-Male %</c:v>
                </c:pt>
              </c:strCache>
            </c:strRef>
          </c:tx>
          <c:spPr>
            <a:solidFill>
              <a:schemeClr val="tx2">
                <a:lumMod val="60000"/>
                <a:lumOff val="40000"/>
              </a:schemeClr>
            </a:solidFill>
          </c:spPr>
          <c:invertIfNegative val="0"/>
          <c:cat>
            <c:strRef>
              <c:f>genderrankcollege!$A$2:$A$14</c:f>
              <c:strCache>
                <c:ptCount val="13"/>
                <c:pt idx="0">
                  <c:v>Professor</c:v>
                </c:pt>
                <c:pt idx="1">
                  <c:v>Associate Professor</c:v>
                </c:pt>
                <c:pt idx="2">
                  <c:v>Assistant Professor</c:v>
                </c:pt>
                <c:pt idx="3">
                  <c:v>Instructor </c:v>
                </c:pt>
                <c:pt idx="4">
                  <c:v>Lecturer </c:v>
                </c:pt>
                <c:pt idx="5">
                  <c:v>Associate Instuctor</c:v>
                </c:pt>
                <c:pt idx="6">
                  <c:v>Associate Lecturer</c:v>
                </c:pt>
                <c:pt idx="7">
                  <c:v>Assistant In</c:v>
                </c:pt>
                <c:pt idx="8">
                  <c:v>Program Director</c:v>
                </c:pt>
                <c:pt idx="9">
                  <c:v>Associate Scholar/Scientist</c:v>
                </c:pt>
                <c:pt idx="10">
                  <c:v>Research Associate</c:v>
                </c:pt>
                <c:pt idx="11">
                  <c:v>Instructional Specialist</c:v>
                </c:pt>
                <c:pt idx="12">
                  <c:v>Faculty Administrator</c:v>
                </c:pt>
              </c:strCache>
            </c:strRef>
          </c:cat>
          <c:val>
            <c:numRef>
              <c:f>genderrankcollege!$K$2:$K$14</c:f>
              <c:numCache>
                <c:formatCode>0.0</c:formatCode>
                <c:ptCount val="13"/>
                <c:pt idx="0">
                  <c:v>73.80952380952381</c:v>
                </c:pt>
                <c:pt idx="1">
                  <c:v>52.173913043478258</c:v>
                </c:pt>
                <c:pt idx="2">
                  <c:v>40</c:v>
                </c:pt>
                <c:pt idx="3">
                  <c:v>38.888888888888893</c:v>
                </c:pt>
                <c:pt idx="4">
                  <c:v>59.375</c:v>
                </c:pt>
                <c:pt idx="5">
                  <c:v>22.222222222222221</c:v>
                </c:pt>
                <c:pt idx="6">
                  <c:v>66.666666666666657</c:v>
                </c:pt>
                <c:pt idx="7">
                  <c:v>100</c:v>
                </c:pt>
                <c:pt idx="8">
                  <c:v>0</c:v>
                </c:pt>
                <c:pt idx="9">
                  <c:v>0</c:v>
                </c:pt>
                <c:pt idx="10">
                  <c:v>87.5</c:v>
                </c:pt>
                <c:pt idx="11">
                  <c:v>0</c:v>
                </c:pt>
                <c:pt idx="12">
                  <c:v>50</c:v>
                </c:pt>
              </c:numCache>
            </c:numRef>
          </c:val>
        </c:ser>
        <c:dLbls>
          <c:showLegendKey val="0"/>
          <c:showVal val="0"/>
          <c:showCatName val="0"/>
          <c:showSerName val="0"/>
          <c:showPercent val="0"/>
          <c:showBubbleSize val="0"/>
        </c:dLbls>
        <c:gapWidth val="150"/>
        <c:axId val="1231192432"/>
        <c:axId val="1231189712"/>
      </c:barChart>
      <c:catAx>
        <c:axId val="1231192432"/>
        <c:scaling>
          <c:orientation val="minMax"/>
        </c:scaling>
        <c:delete val="0"/>
        <c:axPos val="b"/>
        <c:numFmt formatCode="General" sourceLinked="0"/>
        <c:majorTickMark val="out"/>
        <c:minorTickMark val="none"/>
        <c:tickLblPos val="nextTo"/>
        <c:crossAx val="1231189712"/>
        <c:crosses val="autoZero"/>
        <c:auto val="1"/>
        <c:lblAlgn val="ctr"/>
        <c:lblOffset val="100"/>
        <c:noMultiLvlLbl val="0"/>
      </c:catAx>
      <c:valAx>
        <c:axId val="1231189712"/>
        <c:scaling>
          <c:orientation val="minMax"/>
        </c:scaling>
        <c:delete val="0"/>
        <c:axPos val="l"/>
        <c:majorGridlines/>
        <c:numFmt formatCode="0.0" sourceLinked="1"/>
        <c:majorTickMark val="out"/>
        <c:minorTickMark val="none"/>
        <c:tickLblPos val="nextTo"/>
        <c:crossAx val="1231192432"/>
        <c:crosses val="autoZero"/>
        <c:crossBetween val="between"/>
      </c:valAx>
    </c:plotArea>
    <c:legend>
      <c:legendPos val="r"/>
      <c:overlay val="0"/>
    </c:legend>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0.73684</cdr:x>
      <cdr:y>0.02703</cdr:y>
    </cdr:from>
    <cdr:to>
      <cdr:x>1</cdr:x>
      <cdr:y>0.27027</cdr:y>
    </cdr:to>
    <cdr:sp macro="" textlink="">
      <cdr:nvSpPr>
        <cdr:cNvPr id="2" name="TextBox 1"/>
        <cdr:cNvSpPr txBox="1"/>
      </cdr:nvSpPr>
      <cdr:spPr>
        <a:xfrm xmlns:a="http://schemas.openxmlformats.org/drawingml/2006/main">
          <a:off x="6400800" y="152400"/>
          <a:ext cx="2285999" cy="13716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000" b="1" dirty="0" smtClean="0"/>
            <a:t>No=760</a:t>
          </a:r>
        </a:p>
        <a:p xmlns:a="http://schemas.openxmlformats.org/drawingml/2006/main">
          <a:r>
            <a:rPr lang="en-US" sz="1000" b="1" dirty="0" smtClean="0"/>
            <a:t>COS &amp; </a:t>
          </a:r>
          <a:r>
            <a:rPr lang="en-US" sz="1000" b="1" dirty="0" err="1" smtClean="0"/>
            <a:t>Eng</a:t>
          </a:r>
          <a:endParaRPr lang="en-US" sz="1000" b="1" dirty="0" smtClean="0"/>
        </a:p>
        <a:p xmlns:a="http://schemas.openxmlformats.org/drawingml/2006/main">
          <a:r>
            <a:rPr lang="en-US" sz="1000" dirty="0" smtClean="0"/>
            <a:t>Male= 344</a:t>
          </a:r>
        </a:p>
        <a:p xmlns:a="http://schemas.openxmlformats.org/drawingml/2006/main">
          <a:r>
            <a:rPr lang="en-US" sz="1000" dirty="0" smtClean="0"/>
            <a:t>Female=128</a:t>
          </a:r>
        </a:p>
        <a:p xmlns:a="http://schemas.openxmlformats.org/drawingml/2006/main">
          <a:r>
            <a:rPr lang="en-US" sz="1000" b="1" dirty="0" smtClean="0"/>
            <a:t>CAH</a:t>
          </a:r>
        </a:p>
        <a:p xmlns:a="http://schemas.openxmlformats.org/drawingml/2006/main">
          <a:r>
            <a:rPr lang="en-US" sz="1000" dirty="0" smtClean="0"/>
            <a:t>Male=152</a:t>
          </a:r>
        </a:p>
        <a:p xmlns:a="http://schemas.openxmlformats.org/drawingml/2006/main">
          <a:r>
            <a:rPr lang="en-US" sz="1000" dirty="0" smtClean="0"/>
            <a:t>Female=136</a:t>
          </a:r>
          <a:endParaRPr lang="en-US" sz="10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F57F44-3F09-4ACD-BC8B-01A885FBE10F}" type="datetimeFigureOut">
              <a:rPr lang="en-US" smtClean="0"/>
              <a:t>12/17/2014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46B532-FF16-444D-969A-44FC91895813}" type="slidenum">
              <a:rPr lang="en-US" smtClean="0"/>
              <a:t>‹#›</a:t>
            </a:fld>
            <a:endParaRPr lang="en-US"/>
          </a:p>
        </p:txBody>
      </p:sp>
    </p:spTree>
    <p:extLst>
      <p:ext uri="{BB962C8B-B14F-4D97-AF65-F5344CB8AC3E}">
        <p14:creationId xmlns:p14="http://schemas.microsoft.com/office/powerpoint/2010/main" val="25344105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ebmail.ucf.edu/owa/redir.aspx?C=PPcGwbvzlUyH7RvZQvabExXp2irD6dEIXcreTrUU_T5_HEd4luk3wa7SnitovF_zHs5-GcSHseQ.&amp;URL=http://nyti.ms/1zJZTL6"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Human Rights Watch</a:t>
            </a:r>
            <a:endParaRPr lang="en-US" dirty="0"/>
          </a:p>
        </p:txBody>
      </p:sp>
      <p:sp>
        <p:nvSpPr>
          <p:cNvPr id="4" name="Slide Number Placeholder 3"/>
          <p:cNvSpPr>
            <a:spLocks noGrp="1"/>
          </p:cNvSpPr>
          <p:nvPr>
            <p:ph type="sldNum" sz="quarter" idx="10"/>
          </p:nvPr>
        </p:nvSpPr>
        <p:spPr/>
        <p:txBody>
          <a:bodyPr/>
          <a:lstStyle/>
          <a:p>
            <a:fld id="{D146B532-FF16-444D-969A-44FC91895813}" type="slidenum">
              <a:rPr lang="en-US" smtClean="0"/>
              <a:t>2</a:t>
            </a:fld>
            <a:endParaRPr lang="en-US"/>
          </a:p>
        </p:txBody>
      </p:sp>
    </p:spTree>
    <p:extLst>
      <p:ext uri="{BB962C8B-B14F-4D97-AF65-F5344CB8AC3E}">
        <p14:creationId xmlns:p14="http://schemas.microsoft.com/office/powerpoint/2010/main" val="1887550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Human Rights Watch</a:t>
            </a:r>
            <a:endParaRPr lang="en-US" dirty="0"/>
          </a:p>
        </p:txBody>
      </p:sp>
      <p:sp>
        <p:nvSpPr>
          <p:cNvPr id="4" name="Slide Number Placeholder 3"/>
          <p:cNvSpPr>
            <a:spLocks noGrp="1"/>
          </p:cNvSpPr>
          <p:nvPr>
            <p:ph type="sldNum" sz="quarter" idx="10"/>
          </p:nvPr>
        </p:nvSpPr>
        <p:spPr/>
        <p:txBody>
          <a:bodyPr/>
          <a:lstStyle/>
          <a:p>
            <a:fld id="{D146B532-FF16-444D-969A-44FC91895813}" type="slidenum">
              <a:rPr lang="en-US" smtClean="0"/>
              <a:t>3</a:t>
            </a:fld>
            <a:endParaRPr lang="en-US"/>
          </a:p>
        </p:txBody>
      </p:sp>
    </p:spTree>
    <p:extLst>
      <p:ext uri="{BB962C8B-B14F-4D97-AF65-F5344CB8AC3E}">
        <p14:creationId xmlns:p14="http://schemas.microsoft.com/office/powerpoint/2010/main" val="1887550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http://www.hrw.org/node/96432</a:t>
            </a:r>
          </a:p>
          <a:p>
            <a:r>
              <a:rPr lang="en-US" sz="1200" b="0" i="0" kern="1200" smtClean="0">
                <a:solidFill>
                  <a:schemeClr val="tx1"/>
                </a:solidFill>
                <a:effectLst/>
                <a:latin typeface="+mn-lt"/>
                <a:ea typeface="+mn-ea"/>
                <a:cs typeface="+mn-cs"/>
                <a:hlinkClick r:id="rId3"/>
              </a:rPr>
              <a:t>http://nyti.ms/1zJZTL6</a:t>
            </a:r>
            <a:endParaRPr lang="en-US"/>
          </a:p>
        </p:txBody>
      </p:sp>
      <p:sp>
        <p:nvSpPr>
          <p:cNvPr id="4" name="Slide Number Placeholder 3"/>
          <p:cNvSpPr>
            <a:spLocks noGrp="1"/>
          </p:cNvSpPr>
          <p:nvPr>
            <p:ph type="sldNum" sz="quarter" idx="10"/>
          </p:nvPr>
        </p:nvSpPr>
        <p:spPr/>
        <p:txBody>
          <a:bodyPr/>
          <a:lstStyle/>
          <a:p>
            <a:fld id="{D146B532-FF16-444D-969A-44FC91895813}" type="slidenum">
              <a:rPr lang="en-US" smtClean="0"/>
              <a:t>4</a:t>
            </a:fld>
            <a:endParaRPr lang="en-US"/>
          </a:p>
        </p:txBody>
      </p:sp>
    </p:spTree>
    <p:extLst>
      <p:ext uri="{BB962C8B-B14F-4D97-AF65-F5344CB8AC3E}">
        <p14:creationId xmlns:p14="http://schemas.microsoft.com/office/powerpoint/2010/main" val="4373567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146B532-FF16-444D-969A-44FC91895813}" type="slidenum">
              <a:rPr lang="en-US" smtClean="0"/>
              <a:t>9</a:t>
            </a:fld>
            <a:endParaRPr lang="en-US"/>
          </a:p>
        </p:txBody>
      </p:sp>
    </p:spTree>
    <p:extLst>
      <p:ext uri="{BB962C8B-B14F-4D97-AF65-F5344CB8AC3E}">
        <p14:creationId xmlns:p14="http://schemas.microsoft.com/office/powerpoint/2010/main" val="28593497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Source:</a:t>
            </a:r>
            <a:r>
              <a:rPr lang="en-US" baseline="0" dirty="0" smtClean="0"/>
              <a:t> UCF Institutional Knowledge</a:t>
            </a:r>
            <a:endParaRPr lang="en-US" dirty="0" smtClean="0"/>
          </a:p>
          <a:p>
            <a:endParaRPr lang="en-US" dirty="0"/>
          </a:p>
        </p:txBody>
      </p:sp>
      <p:sp>
        <p:nvSpPr>
          <p:cNvPr id="4" name="Slide Number Placeholder 3"/>
          <p:cNvSpPr>
            <a:spLocks noGrp="1"/>
          </p:cNvSpPr>
          <p:nvPr>
            <p:ph type="sldNum" sz="quarter" idx="10"/>
          </p:nvPr>
        </p:nvSpPr>
        <p:spPr/>
        <p:txBody>
          <a:bodyPr/>
          <a:lstStyle/>
          <a:p>
            <a:fld id="{D146B532-FF16-444D-969A-44FC91895813}" type="slidenum">
              <a:rPr lang="en-US" smtClean="0"/>
              <a:t>10</a:t>
            </a:fld>
            <a:endParaRPr lang="en-US"/>
          </a:p>
        </p:txBody>
      </p:sp>
    </p:spTree>
    <p:extLst>
      <p:ext uri="{BB962C8B-B14F-4D97-AF65-F5344CB8AC3E}">
        <p14:creationId xmlns:p14="http://schemas.microsoft.com/office/powerpoint/2010/main" val="1794012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a:t>
            </a:r>
            <a:r>
              <a:rPr lang="en-US" baseline="0" dirty="0" smtClean="0"/>
              <a:t> UCF Institutional Knowledge</a:t>
            </a:r>
            <a:endParaRPr lang="en-US" dirty="0"/>
          </a:p>
        </p:txBody>
      </p:sp>
      <p:sp>
        <p:nvSpPr>
          <p:cNvPr id="4" name="Slide Number Placeholder 3"/>
          <p:cNvSpPr>
            <a:spLocks noGrp="1"/>
          </p:cNvSpPr>
          <p:nvPr>
            <p:ph type="sldNum" sz="quarter" idx="10"/>
          </p:nvPr>
        </p:nvSpPr>
        <p:spPr/>
        <p:txBody>
          <a:bodyPr/>
          <a:lstStyle/>
          <a:p>
            <a:fld id="{D146B532-FF16-444D-969A-44FC91895813}" type="slidenum">
              <a:rPr lang="en-US" smtClean="0"/>
              <a:t>11</a:t>
            </a:fld>
            <a:endParaRPr lang="en-US"/>
          </a:p>
        </p:txBody>
      </p:sp>
    </p:spTree>
    <p:extLst>
      <p:ext uri="{BB962C8B-B14F-4D97-AF65-F5344CB8AC3E}">
        <p14:creationId xmlns:p14="http://schemas.microsoft.com/office/powerpoint/2010/main" val="21118559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Sources: Human Rights Watch.</a:t>
            </a:r>
          </a:p>
          <a:p>
            <a:endParaRPr lang="en-US" dirty="0"/>
          </a:p>
        </p:txBody>
      </p:sp>
      <p:sp>
        <p:nvSpPr>
          <p:cNvPr id="4" name="Slide Number Placeholder 3"/>
          <p:cNvSpPr>
            <a:spLocks noGrp="1"/>
          </p:cNvSpPr>
          <p:nvPr>
            <p:ph type="sldNum" sz="quarter" idx="10"/>
          </p:nvPr>
        </p:nvSpPr>
        <p:spPr/>
        <p:txBody>
          <a:bodyPr/>
          <a:lstStyle/>
          <a:p>
            <a:fld id="{D146B532-FF16-444D-969A-44FC91895813}" type="slidenum">
              <a:rPr lang="en-US" smtClean="0"/>
              <a:t>14</a:t>
            </a:fld>
            <a:endParaRPr lang="en-US"/>
          </a:p>
        </p:txBody>
      </p:sp>
    </p:spTree>
    <p:extLst>
      <p:ext uri="{BB962C8B-B14F-4D97-AF65-F5344CB8AC3E}">
        <p14:creationId xmlns:p14="http://schemas.microsoft.com/office/powerpoint/2010/main" val="3057958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95DAC16-C926-42FA-8B7B-811546202AEF}" type="datetimeFigureOut">
              <a:rPr lang="en-US" smtClean="0"/>
              <a:t>12/17/2014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2C067-9B76-4DC6-BD45-2BF6428E6540}" type="slidenum">
              <a:rPr lang="en-US" smtClean="0"/>
              <a:t>‹#›</a:t>
            </a:fld>
            <a:endParaRPr lang="en-US"/>
          </a:p>
        </p:txBody>
      </p:sp>
    </p:spTree>
    <p:extLst>
      <p:ext uri="{BB962C8B-B14F-4D97-AF65-F5344CB8AC3E}">
        <p14:creationId xmlns:p14="http://schemas.microsoft.com/office/powerpoint/2010/main" val="679816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5DAC16-C926-42FA-8B7B-811546202AEF}" type="datetimeFigureOut">
              <a:rPr lang="en-US" smtClean="0"/>
              <a:t>12/17/2014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2C067-9B76-4DC6-BD45-2BF6428E6540}" type="slidenum">
              <a:rPr lang="en-US" smtClean="0"/>
              <a:t>‹#›</a:t>
            </a:fld>
            <a:endParaRPr lang="en-US"/>
          </a:p>
        </p:txBody>
      </p:sp>
    </p:spTree>
    <p:extLst>
      <p:ext uri="{BB962C8B-B14F-4D97-AF65-F5344CB8AC3E}">
        <p14:creationId xmlns:p14="http://schemas.microsoft.com/office/powerpoint/2010/main" val="1273457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5DAC16-C926-42FA-8B7B-811546202AEF}" type="datetimeFigureOut">
              <a:rPr lang="en-US" smtClean="0"/>
              <a:t>12/17/2014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2C067-9B76-4DC6-BD45-2BF6428E6540}" type="slidenum">
              <a:rPr lang="en-US" smtClean="0"/>
              <a:t>‹#›</a:t>
            </a:fld>
            <a:endParaRPr lang="en-US"/>
          </a:p>
        </p:txBody>
      </p:sp>
    </p:spTree>
    <p:extLst>
      <p:ext uri="{BB962C8B-B14F-4D97-AF65-F5344CB8AC3E}">
        <p14:creationId xmlns:p14="http://schemas.microsoft.com/office/powerpoint/2010/main" val="3535683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5DAC16-C926-42FA-8B7B-811546202AEF}" type="datetimeFigureOut">
              <a:rPr lang="en-US" smtClean="0"/>
              <a:t>12/17/2014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2C067-9B76-4DC6-BD45-2BF6428E6540}" type="slidenum">
              <a:rPr lang="en-US" smtClean="0"/>
              <a:t>‹#›</a:t>
            </a:fld>
            <a:endParaRPr lang="en-US"/>
          </a:p>
        </p:txBody>
      </p:sp>
    </p:spTree>
    <p:extLst>
      <p:ext uri="{BB962C8B-B14F-4D97-AF65-F5344CB8AC3E}">
        <p14:creationId xmlns:p14="http://schemas.microsoft.com/office/powerpoint/2010/main" val="2362969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5DAC16-C926-42FA-8B7B-811546202AEF}" type="datetimeFigureOut">
              <a:rPr lang="en-US" smtClean="0"/>
              <a:t>12/17/2014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F2C067-9B76-4DC6-BD45-2BF6428E6540}" type="slidenum">
              <a:rPr lang="en-US" smtClean="0"/>
              <a:t>‹#›</a:t>
            </a:fld>
            <a:endParaRPr lang="en-US"/>
          </a:p>
        </p:txBody>
      </p:sp>
    </p:spTree>
    <p:extLst>
      <p:ext uri="{BB962C8B-B14F-4D97-AF65-F5344CB8AC3E}">
        <p14:creationId xmlns:p14="http://schemas.microsoft.com/office/powerpoint/2010/main" val="1480179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95DAC16-C926-42FA-8B7B-811546202AEF}" type="datetimeFigureOut">
              <a:rPr lang="en-US" smtClean="0"/>
              <a:t>12/17/2014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F2C067-9B76-4DC6-BD45-2BF6428E6540}" type="slidenum">
              <a:rPr lang="en-US" smtClean="0"/>
              <a:t>‹#›</a:t>
            </a:fld>
            <a:endParaRPr lang="en-US"/>
          </a:p>
        </p:txBody>
      </p:sp>
    </p:spTree>
    <p:extLst>
      <p:ext uri="{BB962C8B-B14F-4D97-AF65-F5344CB8AC3E}">
        <p14:creationId xmlns:p14="http://schemas.microsoft.com/office/powerpoint/2010/main" val="2809813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5DAC16-C926-42FA-8B7B-811546202AEF}" type="datetimeFigureOut">
              <a:rPr lang="en-US" smtClean="0"/>
              <a:t>12/17/2014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F2C067-9B76-4DC6-BD45-2BF6428E6540}" type="slidenum">
              <a:rPr lang="en-US" smtClean="0"/>
              <a:t>‹#›</a:t>
            </a:fld>
            <a:endParaRPr lang="en-US"/>
          </a:p>
        </p:txBody>
      </p:sp>
    </p:spTree>
    <p:extLst>
      <p:ext uri="{BB962C8B-B14F-4D97-AF65-F5344CB8AC3E}">
        <p14:creationId xmlns:p14="http://schemas.microsoft.com/office/powerpoint/2010/main" val="2817621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5DAC16-C926-42FA-8B7B-811546202AEF}" type="datetimeFigureOut">
              <a:rPr lang="en-US" smtClean="0"/>
              <a:t>12/17/2014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F2C067-9B76-4DC6-BD45-2BF6428E6540}" type="slidenum">
              <a:rPr lang="en-US" smtClean="0"/>
              <a:t>‹#›</a:t>
            </a:fld>
            <a:endParaRPr lang="en-US"/>
          </a:p>
        </p:txBody>
      </p:sp>
    </p:spTree>
    <p:extLst>
      <p:ext uri="{BB962C8B-B14F-4D97-AF65-F5344CB8AC3E}">
        <p14:creationId xmlns:p14="http://schemas.microsoft.com/office/powerpoint/2010/main" val="3957881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5DAC16-C926-42FA-8B7B-811546202AEF}" type="datetimeFigureOut">
              <a:rPr lang="en-US" smtClean="0"/>
              <a:t>12/17/2014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F2C067-9B76-4DC6-BD45-2BF6428E6540}" type="slidenum">
              <a:rPr lang="en-US" smtClean="0"/>
              <a:t>‹#›</a:t>
            </a:fld>
            <a:endParaRPr lang="en-US"/>
          </a:p>
        </p:txBody>
      </p:sp>
    </p:spTree>
    <p:extLst>
      <p:ext uri="{BB962C8B-B14F-4D97-AF65-F5344CB8AC3E}">
        <p14:creationId xmlns:p14="http://schemas.microsoft.com/office/powerpoint/2010/main" val="2394459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5DAC16-C926-42FA-8B7B-811546202AEF}" type="datetimeFigureOut">
              <a:rPr lang="en-US" smtClean="0"/>
              <a:t>12/17/2014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F2C067-9B76-4DC6-BD45-2BF6428E6540}" type="slidenum">
              <a:rPr lang="en-US" smtClean="0"/>
              <a:t>‹#›</a:t>
            </a:fld>
            <a:endParaRPr lang="en-US"/>
          </a:p>
        </p:txBody>
      </p:sp>
    </p:spTree>
    <p:extLst>
      <p:ext uri="{BB962C8B-B14F-4D97-AF65-F5344CB8AC3E}">
        <p14:creationId xmlns:p14="http://schemas.microsoft.com/office/powerpoint/2010/main" val="2159533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5DAC16-C926-42FA-8B7B-811546202AEF}" type="datetimeFigureOut">
              <a:rPr lang="en-US" smtClean="0"/>
              <a:t>12/17/2014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F2C067-9B76-4DC6-BD45-2BF6428E6540}" type="slidenum">
              <a:rPr lang="en-US" smtClean="0"/>
              <a:t>‹#›</a:t>
            </a:fld>
            <a:endParaRPr lang="en-US"/>
          </a:p>
        </p:txBody>
      </p:sp>
    </p:spTree>
    <p:extLst>
      <p:ext uri="{BB962C8B-B14F-4D97-AF65-F5344CB8AC3E}">
        <p14:creationId xmlns:p14="http://schemas.microsoft.com/office/powerpoint/2010/main" val="149403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5DAC16-C926-42FA-8B7B-811546202AEF}" type="datetimeFigureOut">
              <a:rPr lang="en-US" smtClean="0"/>
              <a:t>12/17/2014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F2C067-9B76-4DC6-BD45-2BF6428E6540}" type="slidenum">
              <a:rPr lang="en-US" smtClean="0"/>
              <a:t>‹#›</a:t>
            </a:fld>
            <a:endParaRPr lang="en-US"/>
          </a:p>
        </p:txBody>
      </p:sp>
    </p:spTree>
    <p:extLst>
      <p:ext uri="{BB962C8B-B14F-4D97-AF65-F5344CB8AC3E}">
        <p14:creationId xmlns:p14="http://schemas.microsoft.com/office/powerpoint/2010/main" val="48942971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Family and Parental Leave</a:t>
            </a:r>
            <a:endParaRPr lang="en-US" dirty="0"/>
          </a:p>
        </p:txBody>
      </p:sp>
      <p:sp>
        <p:nvSpPr>
          <p:cNvPr id="3" name="Subtitle 2"/>
          <p:cNvSpPr>
            <a:spLocks noGrp="1"/>
          </p:cNvSpPr>
          <p:nvPr>
            <p:ph type="subTitle" idx="1"/>
          </p:nvPr>
        </p:nvSpPr>
        <p:spPr/>
        <p:txBody>
          <a:bodyPr>
            <a:normAutofit/>
          </a:bodyPr>
          <a:lstStyle/>
          <a:p>
            <a:r>
              <a:rPr lang="en-US" dirty="0" err="1" smtClean="0">
                <a:solidFill>
                  <a:schemeClr val="tx1"/>
                </a:solidFill>
              </a:rPr>
              <a:t>Yovanna</a:t>
            </a:r>
            <a:r>
              <a:rPr lang="en-US" dirty="0" smtClean="0">
                <a:solidFill>
                  <a:schemeClr val="tx1"/>
                </a:solidFill>
              </a:rPr>
              <a:t> Pineda</a:t>
            </a:r>
          </a:p>
          <a:p>
            <a:r>
              <a:rPr lang="en-US" dirty="0" smtClean="0">
                <a:solidFill>
                  <a:schemeClr val="tx1"/>
                </a:solidFill>
              </a:rPr>
              <a:t>History Department</a:t>
            </a:r>
          </a:p>
          <a:p>
            <a:r>
              <a:rPr lang="en-US" smtClean="0">
                <a:solidFill>
                  <a:schemeClr val="tx1"/>
                </a:solidFill>
              </a:rPr>
              <a:t>December 17, 2014</a:t>
            </a:r>
            <a:endParaRPr lang="en-US" dirty="0">
              <a:solidFill>
                <a:schemeClr val="tx1"/>
              </a:solidFill>
            </a:endParaRPr>
          </a:p>
        </p:txBody>
      </p:sp>
    </p:spTree>
    <p:extLst>
      <p:ext uri="{BB962C8B-B14F-4D97-AF65-F5344CB8AC3E}">
        <p14:creationId xmlns:p14="http://schemas.microsoft.com/office/powerpoint/2010/main" val="644509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2865915076"/>
              </p:ext>
            </p:extLst>
          </p:nvPr>
        </p:nvGraphicFramePr>
        <p:xfrm>
          <a:off x="228600" y="914400"/>
          <a:ext cx="8839199" cy="5486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Table 2"/>
          <p:cNvGraphicFramePr>
            <a:graphicFrameLocks noGrp="1"/>
          </p:cNvGraphicFramePr>
          <p:nvPr>
            <p:extLst>
              <p:ext uri="{D42A27DB-BD31-4B8C-83A1-F6EECF244321}">
                <p14:modId xmlns:p14="http://schemas.microsoft.com/office/powerpoint/2010/main" val="315218869"/>
              </p:ext>
            </p:extLst>
          </p:nvPr>
        </p:nvGraphicFramePr>
        <p:xfrm>
          <a:off x="4953000" y="152400"/>
          <a:ext cx="3924300" cy="762000"/>
        </p:xfrm>
        <a:graphic>
          <a:graphicData uri="http://schemas.openxmlformats.org/drawingml/2006/table">
            <a:tbl>
              <a:tblPr>
                <a:tableStyleId>{5C22544A-7EE6-4342-B048-85BDC9FD1C3A}</a:tableStyleId>
              </a:tblPr>
              <a:tblGrid>
                <a:gridCol w="2350773"/>
                <a:gridCol w="850212"/>
                <a:gridCol w="723315"/>
              </a:tblGrid>
              <a:tr h="190500">
                <a:tc>
                  <a:txBody>
                    <a:bodyPr/>
                    <a:lstStyle/>
                    <a:p>
                      <a:pPr algn="l" fontAlgn="ctr"/>
                      <a:r>
                        <a:rPr lang="en-US" sz="1000" u="none" strike="noStrike">
                          <a:effectLst/>
                        </a:rPr>
                        <a:t>TOTAL MALE FACULTY</a:t>
                      </a:r>
                      <a:endParaRPr lang="en-US" sz="1000" b="1" i="0" u="none" strike="noStrike">
                        <a:solidFill>
                          <a:srgbClr val="000000"/>
                        </a:solidFill>
                        <a:effectLst/>
                        <a:latin typeface="Calibri"/>
                      </a:endParaRPr>
                    </a:p>
                  </a:txBody>
                  <a:tcPr marL="9525" marR="9525" marT="9525" marB="0" anchor="ctr"/>
                </a:tc>
                <a:tc>
                  <a:txBody>
                    <a:bodyPr/>
                    <a:lstStyle/>
                    <a:p>
                      <a:pPr algn="r" fontAlgn="b"/>
                      <a:r>
                        <a:rPr lang="en-US" sz="1100" u="none" strike="noStrike">
                          <a:effectLst/>
                        </a:rPr>
                        <a:t>969</a:t>
                      </a:r>
                      <a:endParaRPr lang="en-US" sz="1100" b="1" i="0" u="none" strike="noStrike">
                        <a:solidFill>
                          <a:srgbClr val="000000"/>
                        </a:solidFill>
                        <a:effectLst/>
                        <a:latin typeface="Calibri"/>
                      </a:endParaRPr>
                    </a:p>
                  </a:txBody>
                  <a:tcPr marL="9525" marR="9525" marT="9525" marB="0" anchor="b"/>
                </a:tc>
                <a:tc>
                  <a:txBody>
                    <a:bodyPr/>
                    <a:lstStyle/>
                    <a:p>
                      <a:pPr algn="l" fontAlgn="b"/>
                      <a:endParaRPr lang="en-US" sz="1100" b="0" i="0" u="none" strike="noStrike">
                        <a:solidFill>
                          <a:srgbClr val="000000"/>
                        </a:solidFill>
                        <a:effectLst/>
                        <a:latin typeface="Calibri"/>
                      </a:endParaRPr>
                    </a:p>
                  </a:txBody>
                  <a:tcPr marL="9525" marR="9525" marT="9525" marB="0" anchor="b"/>
                </a:tc>
              </a:tr>
              <a:tr h="190500">
                <a:tc>
                  <a:txBody>
                    <a:bodyPr/>
                    <a:lstStyle/>
                    <a:p>
                      <a:pPr algn="l" fontAlgn="ctr"/>
                      <a:r>
                        <a:rPr lang="en-US" sz="1000" u="none" strike="noStrike">
                          <a:effectLst/>
                        </a:rPr>
                        <a:t>TOTAL FEMALE FACULTY</a:t>
                      </a:r>
                      <a:endParaRPr lang="en-US" sz="1000" b="1" i="0" u="none" strike="noStrike">
                        <a:solidFill>
                          <a:srgbClr val="000000"/>
                        </a:solidFill>
                        <a:effectLst/>
                        <a:latin typeface="Calibri"/>
                      </a:endParaRPr>
                    </a:p>
                  </a:txBody>
                  <a:tcPr marL="9525" marR="9525" marT="9525" marB="0" anchor="ctr"/>
                </a:tc>
                <a:tc>
                  <a:txBody>
                    <a:bodyPr/>
                    <a:lstStyle/>
                    <a:p>
                      <a:pPr algn="r" fontAlgn="b"/>
                      <a:r>
                        <a:rPr lang="en-US" sz="1100" u="none" strike="noStrike">
                          <a:effectLst/>
                        </a:rPr>
                        <a:t>672</a:t>
                      </a:r>
                      <a:endParaRPr lang="en-US" sz="1100" b="1" i="0" u="none" strike="noStrike">
                        <a:solidFill>
                          <a:srgbClr val="000000"/>
                        </a:solidFill>
                        <a:effectLst/>
                        <a:latin typeface="Calibri"/>
                      </a:endParaRPr>
                    </a:p>
                  </a:txBody>
                  <a:tcPr marL="9525" marR="9525" marT="9525" marB="0" anchor="b"/>
                </a:tc>
                <a:tc>
                  <a:txBody>
                    <a:bodyPr/>
                    <a:lstStyle/>
                    <a:p>
                      <a:pPr algn="l" fontAlgn="b"/>
                      <a:endParaRPr lang="en-US" sz="1100" b="1"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a:effectLst/>
                        </a:rPr>
                        <a:t>Total faculty</a:t>
                      </a:r>
                      <a:endParaRPr lang="en-US" sz="1100" b="1"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                1,641 </a:t>
                      </a:r>
                      <a:endParaRPr lang="en-US" sz="1100" b="1" i="0" u="none" strike="noStrike">
                        <a:solidFill>
                          <a:srgbClr val="000000"/>
                        </a:solidFill>
                        <a:effectLst/>
                        <a:latin typeface="Calibri"/>
                      </a:endParaRPr>
                    </a:p>
                  </a:txBody>
                  <a:tcPr marL="9525" marR="9525" marT="9525" marB="0" anchor="b"/>
                </a:tc>
                <a:tc>
                  <a:txBody>
                    <a:bodyPr/>
                    <a:lstStyle/>
                    <a:p>
                      <a:pPr algn="l" fontAlgn="b"/>
                      <a:endParaRPr lang="en-US" sz="1100" b="1" i="0" u="none" strike="noStrike">
                        <a:solidFill>
                          <a:srgbClr val="000000"/>
                        </a:solidFill>
                        <a:effectLst/>
                        <a:latin typeface="Calibri"/>
                      </a:endParaRPr>
                    </a:p>
                  </a:txBody>
                  <a:tcPr marL="9525" marR="9525" marT="9525" marB="0" anchor="b"/>
                </a:tc>
              </a:tr>
              <a:tr h="190500">
                <a:tc>
                  <a:txBody>
                    <a:bodyPr/>
                    <a:lstStyle/>
                    <a:p>
                      <a:pPr algn="l" fontAlgn="b"/>
                      <a:r>
                        <a:rPr lang="en-US" sz="1100" u="none" strike="noStrike">
                          <a:effectLst/>
                        </a:rPr>
                        <a:t>% OF MALE AND FEMALE FACULTY</a:t>
                      </a:r>
                      <a:endParaRPr lang="en-US" sz="1100" b="1" i="0" u="none" strike="noStrike">
                        <a:solidFill>
                          <a:srgbClr val="000000"/>
                        </a:solidFill>
                        <a:effectLst/>
                        <a:latin typeface="Calibri"/>
                      </a:endParaRPr>
                    </a:p>
                  </a:txBody>
                  <a:tcPr marL="9525" marR="9525" marT="9525" marB="0" anchor="b"/>
                </a:tc>
                <a:tc>
                  <a:txBody>
                    <a:bodyPr/>
                    <a:lstStyle/>
                    <a:p>
                      <a:pPr algn="l" fontAlgn="b"/>
                      <a:r>
                        <a:rPr lang="en-US" sz="1100" u="none" strike="noStrike">
                          <a:effectLst/>
                        </a:rPr>
                        <a:t>                  59.0 </a:t>
                      </a:r>
                      <a:endParaRPr lang="en-US" sz="1100" b="1"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41.0</a:t>
                      </a:r>
                      <a:endParaRPr lang="en-US" sz="1100" b="1" i="0" u="none" strike="noStrike" dirty="0">
                        <a:solidFill>
                          <a:srgbClr val="000000"/>
                        </a:solidFill>
                        <a:effectLst/>
                        <a:latin typeface="Calibri"/>
                      </a:endParaRPr>
                    </a:p>
                  </a:txBody>
                  <a:tcPr marL="9525" marR="9525" marT="9525" marB="0" anchor="b"/>
                </a:tc>
              </a:tr>
            </a:tbl>
          </a:graphicData>
        </a:graphic>
      </p:graphicFrame>
      <p:sp>
        <p:nvSpPr>
          <p:cNvPr id="4" name="TextBox 3"/>
          <p:cNvSpPr txBox="1"/>
          <p:nvPr/>
        </p:nvSpPr>
        <p:spPr>
          <a:xfrm>
            <a:off x="533400" y="381000"/>
            <a:ext cx="2566215" cy="369332"/>
          </a:xfrm>
          <a:prstGeom prst="rect">
            <a:avLst/>
          </a:prstGeom>
          <a:noFill/>
        </p:spPr>
        <p:txBody>
          <a:bodyPr wrap="none" rtlCol="0">
            <a:spAutoFit/>
          </a:bodyPr>
          <a:lstStyle/>
          <a:p>
            <a:r>
              <a:rPr lang="en-US" b="1" dirty="0" smtClean="0"/>
              <a:t>Gender Inequities at UCF</a:t>
            </a:r>
            <a:endParaRPr lang="en-US" b="1" dirty="0"/>
          </a:p>
        </p:txBody>
      </p:sp>
    </p:spTree>
    <p:extLst>
      <p:ext uri="{BB962C8B-B14F-4D97-AF65-F5344CB8AC3E}">
        <p14:creationId xmlns:p14="http://schemas.microsoft.com/office/powerpoint/2010/main" val="80503434"/>
      </p:ext>
    </p:extLst>
  </p:cSld>
  <p:clrMapOvr>
    <a:masterClrMapping/>
  </p:clrMapOvr>
  <mc:AlternateContent xmlns:mc="http://schemas.openxmlformats.org/markup-compatibility/2006" xmlns:p14="http://schemas.microsoft.com/office/powerpoint/2010/main">
    <mc:Choice Requires="p14">
      <p:transition spd="slow" p14:dur="2500">
        <p14:revea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934924727"/>
              </p:ext>
            </p:extLst>
          </p:nvPr>
        </p:nvGraphicFramePr>
        <p:xfrm>
          <a:off x="304800" y="1066800"/>
          <a:ext cx="8686799" cy="56388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457200" y="228600"/>
            <a:ext cx="8229600" cy="800219"/>
          </a:xfrm>
          <a:prstGeom prst="rect">
            <a:avLst/>
          </a:prstGeom>
          <a:noFill/>
        </p:spPr>
        <p:txBody>
          <a:bodyPr wrap="square" rtlCol="0">
            <a:spAutoFit/>
          </a:bodyPr>
          <a:lstStyle/>
          <a:p>
            <a:r>
              <a:rPr lang="en-US" dirty="0" smtClean="0"/>
              <a:t>Representative Female and Male Faculty by Rank </a:t>
            </a:r>
          </a:p>
          <a:p>
            <a:r>
              <a:rPr lang="en-US" sz="1400" dirty="0" smtClean="0"/>
              <a:t>Colleges of Science, College of Engineering and Computer Sciences, and College of Arts and Humanities (Percent)</a:t>
            </a:r>
            <a:endParaRPr lang="en-US" sz="1400" dirty="0"/>
          </a:p>
        </p:txBody>
      </p:sp>
    </p:spTree>
    <p:extLst>
      <p:ext uri="{BB962C8B-B14F-4D97-AF65-F5344CB8AC3E}">
        <p14:creationId xmlns:p14="http://schemas.microsoft.com/office/powerpoint/2010/main" val="3325274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Inequities</a:t>
            </a:r>
            <a:endParaRPr lang="en-US" dirty="0"/>
          </a:p>
        </p:txBody>
      </p:sp>
      <p:sp>
        <p:nvSpPr>
          <p:cNvPr id="4" name="Content Placeholder 3"/>
          <p:cNvSpPr>
            <a:spLocks noGrp="1"/>
          </p:cNvSpPr>
          <p:nvPr>
            <p:ph idx="1"/>
          </p:nvPr>
        </p:nvSpPr>
        <p:spPr/>
        <p:txBody>
          <a:bodyPr/>
          <a:lstStyle/>
          <a:p>
            <a:r>
              <a:rPr lang="en-US" dirty="0" smtClean="0"/>
              <a:t>Authors Mary Ann Mason, Nicholas H. </a:t>
            </a:r>
            <a:r>
              <a:rPr lang="en-US" dirty="0" err="1" smtClean="0"/>
              <a:t>Wolfinger</a:t>
            </a:r>
            <a:r>
              <a:rPr lang="en-US" dirty="0" smtClean="0"/>
              <a:t> and Marc </a:t>
            </a:r>
            <a:r>
              <a:rPr lang="en-US" dirty="0" err="1" smtClean="0"/>
              <a:t>Goulden</a:t>
            </a:r>
            <a:r>
              <a:rPr lang="en-US" dirty="0" smtClean="0"/>
              <a:t>, </a:t>
            </a:r>
            <a:r>
              <a:rPr lang="en-US" i="1" dirty="0" smtClean="0"/>
              <a:t>Do Babies Matter? Gender and Family in the Ivory Tower</a:t>
            </a:r>
            <a:r>
              <a:rPr lang="en-US" dirty="0" smtClean="0"/>
              <a:t> (2013) found that women chose instructorships or adjunct work to take “time-outs” from work when family-friendly leave policies were not established at an institution.</a:t>
            </a:r>
            <a:endParaRPr lang="en-US" dirty="0"/>
          </a:p>
        </p:txBody>
      </p:sp>
      <p:sp>
        <p:nvSpPr>
          <p:cNvPr id="3" name="TextBox 2"/>
          <p:cNvSpPr txBox="1"/>
          <p:nvPr/>
        </p:nvSpPr>
        <p:spPr>
          <a:xfrm>
            <a:off x="914400" y="5867400"/>
            <a:ext cx="2741648" cy="369332"/>
          </a:xfrm>
          <a:prstGeom prst="rect">
            <a:avLst/>
          </a:prstGeom>
          <a:noFill/>
        </p:spPr>
        <p:txBody>
          <a:bodyPr wrap="none" rtlCol="0">
            <a:spAutoFit/>
          </a:bodyPr>
          <a:lstStyle/>
          <a:p>
            <a:r>
              <a:rPr lang="en-US" dirty="0" smtClean="0"/>
              <a:t>Source: </a:t>
            </a:r>
            <a:r>
              <a:rPr lang="en-US" i="1" dirty="0" smtClean="0"/>
              <a:t>Do Babies Matter?</a:t>
            </a:r>
            <a:endParaRPr lang="en-US" dirty="0"/>
          </a:p>
        </p:txBody>
      </p:sp>
    </p:spTree>
    <p:extLst>
      <p:ext uri="{BB962C8B-B14F-4D97-AF65-F5344CB8AC3E}">
        <p14:creationId xmlns:p14="http://schemas.microsoft.com/office/powerpoint/2010/main" val="23807309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861940219"/>
              </p:ext>
            </p:extLst>
          </p:nvPr>
        </p:nvGraphicFramePr>
        <p:xfrm>
          <a:off x="1828800" y="2118360"/>
          <a:ext cx="5486400" cy="2225040"/>
        </p:xfrm>
        <a:graphic>
          <a:graphicData uri="http://schemas.openxmlformats.org/drawingml/2006/table">
            <a:tbl>
              <a:tblPr firstRow="1" bandRow="1">
                <a:tableStyleId>{5C22544A-7EE6-4342-B048-85BDC9FD1C3A}</a:tableStyleId>
              </a:tblPr>
              <a:tblGrid>
                <a:gridCol w="2743200"/>
                <a:gridCol w="2743200"/>
              </a:tblGrid>
              <a:tr h="370840">
                <a:tc>
                  <a:txBody>
                    <a:bodyPr/>
                    <a:lstStyle/>
                    <a:p>
                      <a:pPr algn="ctr"/>
                      <a:r>
                        <a:rPr lang="en-US" dirty="0" smtClean="0"/>
                        <a:t>Age Group</a:t>
                      </a:r>
                      <a:endParaRPr lang="en-US" dirty="0"/>
                    </a:p>
                  </a:txBody>
                  <a:tcPr/>
                </a:tc>
                <a:tc>
                  <a:txBody>
                    <a:bodyPr/>
                    <a:lstStyle/>
                    <a:p>
                      <a:pPr algn="ctr"/>
                      <a:r>
                        <a:rPr lang="en-US" dirty="0" smtClean="0"/>
                        <a:t>Number of Faculty</a:t>
                      </a:r>
                      <a:endParaRPr lang="en-US" dirty="0"/>
                    </a:p>
                  </a:txBody>
                  <a:tcPr/>
                </a:tc>
              </a:tr>
              <a:tr h="370840">
                <a:tc>
                  <a:txBody>
                    <a:bodyPr/>
                    <a:lstStyle/>
                    <a:p>
                      <a:pPr algn="ctr"/>
                      <a:r>
                        <a:rPr lang="en-US" dirty="0" smtClean="0"/>
                        <a:t>21-30</a:t>
                      </a:r>
                      <a:endParaRPr lang="en-US" dirty="0"/>
                    </a:p>
                  </a:txBody>
                  <a:tcPr/>
                </a:tc>
                <a:tc>
                  <a:txBody>
                    <a:bodyPr/>
                    <a:lstStyle/>
                    <a:p>
                      <a:pPr algn="ctr"/>
                      <a:r>
                        <a:rPr lang="en-US" dirty="0" smtClean="0"/>
                        <a:t>30</a:t>
                      </a:r>
                      <a:endParaRPr lang="en-US" dirty="0"/>
                    </a:p>
                  </a:txBody>
                  <a:tcPr/>
                </a:tc>
              </a:tr>
              <a:tr h="370840">
                <a:tc>
                  <a:txBody>
                    <a:bodyPr/>
                    <a:lstStyle/>
                    <a:p>
                      <a:pPr algn="ctr"/>
                      <a:r>
                        <a:rPr lang="en-US" dirty="0" smtClean="0"/>
                        <a:t>31-40</a:t>
                      </a:r>
                      <a:endParaRPr lang="en-US" dirty="0"/>
                    </a:p>
                  </a:txBody>
                  <a:tcPr/>
                </a:tc>
                <a:tc>
                  <a:txBody>
                    <a:bodyPr/>
                    <a:lstStyle/>
                    <a:p>
                      <a:pPr algn="ctr"/>
                      <a:r>
                        <a:rPr lang="en-US" dirty="0" smtClean="0"/>
                        <a:t>169</a:t>
                      </a:r>
                      <a:endParaRPr lang="en-US" dirty="0"/>
                    </a:p>
                  </a:txBody>
                  <a:tcPr/>
                </a:tc>
              </a:tr>
              <a:tr h="370840">
                <a:tc>
                  <a:txBody>
                    <a:bodyPr/>
                    <a:lstStyle/>
                    <a:p>
                      <a:pPr algn="ctr"/>
                      <a:r>
                        <a:rPr lang="en-US" dirty="0" smtClean="0"/>
                        <a:t>41-50</a:t>
                      </a:r>
                      <a:endParaRPr lang="en-US" dirty="0"/>
                    </a:p>
                  </a:txBody>
                  <a:tcPr/>
                </a:tc>
                <a:tc>
                  <a:txBody>
                    <a:bodyPr/>
                    <a:lstStyle/>
                    <a:p>
                      <a:pPr algn="ctr"/>
                      <a:r>
                        <a:rPr lang="en-US" dirty="0" smtClean="0"/>
                        <a:t>212</a:t>
                      </a:r>
                      <a:endParaRPr lang="en-US" dirty="0"/>
                    </a:p>
                  </a:txBody>
                  <a:tcPr/>
                </a:tc>
              </a:tr>
              <a:tr h="370840">
                <a:tc>
                  <a:txBody>
                    <a:bodyPr/>
                    <a:lstStyle/>
                    <a:p>
                      <a:pPr algn="ctr"/>
                      <a:r>
                        <a:rPr lang="en-US" dirty="0" smtClean="0"/>
                        <a:t>51-60</a:t>
                      </a:r>
                      <a:endParaRPr lang="en-US" dirty="0"/>
                    </a:p>
                  </a:txBody>
                  <a:tcPr/>
                </a:tc>
                <a:tc>
                  <a:txBody>
                    <a:bodyPr/>
                    <a:lstStyle/>
                    <a:p>
                      <a:pPr algn="ctr"/>
                      <a:r>
                        <a:rPr lang="en-US" dirty="0" smtClean="0"/>
                        <a:t>209</a:t>
                      </a:r>
                      <a:endParaRPr lang="en-US" dirty="0"/>
                    </a:p>
                  </a:txBody>
                  <a:tcPr/>
                </a:tc>
              </a:tr>
              <a:tr h="370840">
                <a:tc>
                  <a:txBody>
                    <a:bodyPr/>
                    <a:lstStyle/>
                    <a:p>
                      <a:pPr algn="ctr"/>
                      <a:r>
                        <a:rPr lang="en-US" dirty="0" smtClean="0"/>
                        <a:t>61+</a:t>
                      </a:r>
                      <a:endParaRPr lang="en-US" dirty="0"/>
                    </a:p>
                  </a:txBody>
                  <a:tcPr/>
                </a:tc>
                <a:tc>
                  <a:txBody>
                    <a:bodyPr/>
                    <a:lstStyle/>
                    <a:p>
                      <a:pPr algn="ctr"/>
                      <a:r>
                        <a:rPr lang="en-US" dirty="0" smtClean="0"/>
                        <a:t>150</a:t>
                      </a:r>
                      <a:endParaRPr lang="en-US" dirty="0"/>
                    </a:p>
                  </a:txBody>
                  <a:tcPr/>
                </a:tc>
              </a:tr>
            </a:tbl>
          </a:graphicData>
        </a:graphic>
      </p:graphicFrame>
      <p:sp>
        <p:nvSpPr>
          <p:cNvPr id="3" name="Title 2"/>
          <p:cNvSpPr>
            <a:spLocks noGrp="1"/>
          </p:cNvSpPr>
          <p:nvPr>
            <p:ph type="title"/>
          </p:nvPr>
        </p:nvSpPr>
        <p:spPr/>
        <p:txBody>
          <a:bodyPr>
            <a:normAutofit fontScale="90000"/>
          </a:bodyPr>
          <a:lstStyle/>
          <a:p>
            <a:pPr algn="l"/>
            <a:r>
              <a:rPr lang="en-US" sz="2800" dirty="0" smtClean="0"/>
              <a:t>Age Group Categories: </a:t>
            </a:r>
            <a:br>
              <a:rPr lang="en-US" sz="2800" dirty="0" smtClean="0"/>
            </a:br>
            <a:r>
              <a:rPr lang="en-US" sz="1600" dirty="0" smtClean="0"/>
              <a:t>College of Sciences </a:t>
            </a:r>
            <a:br>
              <a:rPr lang="en-US" sz="1600" dirty="0" smtClean="0"/>
            </a:br>
            <a:r>
              <a:rPr lang="en-US" sz="1600" dirty="0" smtClean="0"/>
              <a:t>College of Engineering and Computer Science </a:t>
            </a:r>
            <a:br>
              <a:rPr lang="en-US" sz="1600" dirty="0" smtClean="0"/>
            </a:br>
            <a:r>
              <a:rPr lang="en-US" sz="1600" dirty="0" smtClean="0"/>
              <a:t>College of Arts and Humanities</a:t>
            </a:r>
            <a:endParaRPr lang="en-US" sz="1600" dirty="0"/>
          </a:p>
        </p:txBody>
      </p:sp>
      <p:sp>
        <p:nvSpPr>
          <p:cNvPr id="4" name="TextBox 3"/>
          <p:cNvSpPr txBox="1"/>
          <p:nvPr/>
        </p:nvSpPr>
        <p:spPr>
          <a:xfrm>
            <a:off x="1831622" y="1680444"/>
            <a:ext cx="979755" cy="369332"/>
          </a:xfrm>
          <a:prstGeom prst="rect">
            <a:avLst/>
          </a:prstGeom>
          <a:noFill/>
        </p:spPr>
        <p:txBody>
          <a:bodyPr wrap="none" rtlCol="0">
            <a:spAutoFit/>
          </a:bodyPr>
          <a:lstStyle/>
          <a:p>
            <a:r>
              <a:rPr lang="en-US" dirty="0" smtClean="0"/>
              <a:t>No.=770</a:t>
            </a:r>
          </a:p>
        </p:txBody>
      </p:sp>
      <p:sp>
        <p:nvSpPr>
          <p:cNvPr id="5" name="TextBox 4"/>
          <p:cNvSpPr txBox="1"/>
          <p:nvPr/>
        </p:nvSpPr>
        <p:spPr>
          <a:xfrm>
            <a:off x="533400" y="4800600"/>
            <a:ext cx="4278992" cy="369332"/>
          </a:xfrm>
          <a:prstGeom prst="rect">
            <a:avLst/>
          </a:prstGeom>
          <a:noFill/>
        </p:spPr>
        <p:txBody>
          <a:bodyPr wrap="none" rtlCol="0">
            <a:spAutoFit/>
          </a:bodyPr>
          <a:lstStyle/>
          <a:p>
            <a:r>
              <a:rPr lang="en-US" dirty="0" smtClean="0"/>
              <a:t>Current distribution of age groups, fall 2014</a:t>
            </a:r>
            <a:endParaRPr lang="en-US" dirty="0"/>
          </a:p>
        </p:txBody>
      </p:sp>
    </p:spTree>
    <p:extLst>
      <p:ext uri="{BB962C8B-B14F-4D97-AF65-F5344CB8AC3E}">
        <p14:creationId xmlns:p14="http://schemas.microsoft.com/office/powerpoint/2010/main" val="166695424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
            <a:ext cx="8229600" cy="5724644"/>
          </a:xfrm>
          <a:prstGeom prst="rect">
            <a:avLst/>
          </a:prstGeom>
        </p:spPr>
        <p:txBody>
          <a:bodyPr wrap="square">
            <a:spAutoFit/>
          </a:bodyPr>
          <a:lstStyle/>
          <a:p>
            <a:endParaRPr lang="en-US" sz="2800" b="1" dirty="0"/>
          </a:p>
          <a:p>
            <a:r>
              <a:rPr lang="en-US" sz="2800" b="1" dirty="0" smtClean="0"/>
              <a:t>Why have a Family Leave Policy?: Retention and Productivity Growth</a:t>
            </a:r>
          </a:p>
          <a:p>
            <a:endParaRPr lang="en-US" dirty="0" smtClean="0"/>
          </a:p>
          <a:p>
            <a:pPr marL="285750" indent="-285750">
              <a:buFont typeface="Arial" panose="020B0604020202020204" pitchFamily="34" charset="0"/>
              <a:buChar char="•"/>
            </a:pPr>
            <a:r>
              <a:rPr lang="en-US" dirty="0" smtClean="0"/>
              <a:t>Improve life of families at UCF.</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Family Benefits Funding package: State schools consider it part of faculty retention and productivity program.</a:t>
            </a:r>
          </a:p>
          <a:p>
            <a:pPr marL="342900" indent="-342900">
              <a:buAutoNum type="arabicParenBoth"/>
            </a:pPr>
            <a:endParaRPr lang="en-US" dirty="0" smtClean="0"/>
          </a:p>
          <a:p>
            <a:pPr marL="742950" lvl="1" indent="-285750">
              <a:buFont typeface="Arial" panose="020B0604020202020204" pitchFamily="34" charset="0"/>
              <a:buChar char="•"/>
            </a:pPr>
            <a:r>
              <a:rPr lang="en-US" dirty="0" smtClean="0"/>
              <a:t>“Nationally, one study found that 94 percent of leave takers who received full pay during family leave returned to the same employer, compared to 76 percent of employees who took unpaid leave.”</a:t>
            </a:r>
          </a:p>
          <a:p>
            <a:pPr marL="285750" indent="-285750">
              <a:buFont typeface="Arial" panose="020B0604020202020204" pitchFamily="34" charset="0"/>
              <a:buChar char="•"/>
            </a:pPr>
            <a:endParaRPr lang="en-US" dirty="0" smtClean="0"/>
          </a:p>
          <a:p>
            <a:pPr marL="742950" lvl="1" indent="-285750">
              <a:buFont typeface="Arial" panose="020B0604020202020204" pitchFamily="34" charset="0"/>
              <a:buChar char="•"/>
            </a:pPr>
            <a:r>
              <a:rPr lang="en-US" dirty="0" smtClean="0"/>
              <a:t>“In a study on productivity growth in 19 OECD countries from 1979-2003 found that PPL had a significantly greater positive effect on productivity than unpaid leave. Instituting 15 weeks of paid maternity leave would increase multifactor productivity by 1.1%. “</a:t>
            </a:r>
          </a:p>
          <a:p>
            <a:endParaRPr lang="en-US" dirty="0" smtClean="0"/>
          </a:p>
        </p:txBody>
      </p:sp>
    </p:spTree>
    <p:extLst>
      <p:ext uri="{BB962C8B-B14F-4D97-AF65-F5344CB8AC3E}">
        <p14:creationId xmlns:p14="http://schemas.microsoft.com/office/powerpoint/2010/main" val="1863110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Any Questions? </a:t>
            </a:r>
            <a:endParaRPr lang="en-US" dirty="0"/>
          </a:p>
        </p:txBody>
      </p:sp>
    </p:spTree>
    <p:extLst>
      <p:ext uri="{BB962C8B-B14F-4D97-AF65-F5344CB8AC3E}">
        <p14:creationId xmlns:p14="http://schemas.microsoft.com/office/powerpoint/2010/main" val="2928958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Leave in the U.S.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As of 2011, 178 countries guarantee paid maternity leave under national law.</a:t>
            </a:r>
          </a:p>
          <a:p>
            <a:endParaRPr lang="en-US" dirty="0" smtClean="0"/>
          </a:p>
          <a:p>
            <a:r>
              <a:rPr lang="en-US" dirty="0" smtClean="0"/>
              <a:t>Only three countries offer absolutely no legal guarantee of paid maternity leave: Papua New Guinea, Swaziland, and the United States.</a:t>
            </a:r>
          </a:p>
          <a:p>
            <a:r>
              <a:rPr lang="en-US" sz="2400" dirty="0" smtClean="0">
                <a:solidFill>
                  <a:schemeClr val="bg1">
                    <a:lumMod val="85000"/>
                  </a:schemeClr>
                </a:solidFill>
              </a:rPr>
              <a:t>Emotional and physical costs to the family</a:t>
            </a:r>
          </a:p>
          <a:p>
            <a:r>
              <a:rPr lang="en-US" sz="2400" dirty="0" smtClean="0">
                <a:solidFill>
                  <a:schemeClr val="bg1">
                    <a:lumMod val="85000"/>
                  </a:schemeClr>
                </a:solidFill>
              </a:rPr>
              <a:t>In a 2010 survey of registered voters, 76 % endorsed laws providing leave for family care and childbirth, 69 % endorsed paid sick day laws, and 82 % stronger laws against discrimination and unfair treatment at work. </a:t>
            </a:r>
            <a:endParaRPr lang="en-US" sz="2400" dirty="0">
              <a:solidFill>
                <a:schemeClr val="bg1">
                  <a:lumMod val="85000"/>
                </a:schemeClr>
              </a:solidFill>
            </a:endParaRPr>
          </a:p>
        </p:txBody>
      </p:sp>
    </p:spTree>
    <p:extLst>
      <p:ext uri="{BB962C8B-B14F-4D97-AF65-F5344CB8AC3E}">
        <p14:creationId xmlns:p14="http://schemas.microsoft.com/office/powerpoint/2010/main" val="410334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Leave in the U.S.</a:t>
            </a:r>
            <a:endParaRPr lang="en-US" dirty="0"/>
          </a:p>
        </p:txBody>
      </p:sp>
      <p:sp>
        <p:nvSpPr>
          <p:cNvPr id="3" name="Content Placeholder 2"/>
          <p:cNvSpPr>
            <a:spLocks noGrp="1"/>
          </p:cNvSpPr>
          <p:nvPr>
            <p:ph idx="1"/>
          </p:nvPr>
        </p:nvSpPr>
        <p:spPr>
          <a:xfrm>
            <a:off x="609600" y="1600200"/>
            <a:ext cx="8229600" cy="4525963"/>
          </a:xfrm>
        </p:spPr>
        <p:txBody>
          <a:bodyPr>
            <a:normAutofit fontScale="92500" lnSpcReduction="10000"/>
          </a:bodyPr>
          <a:lstStyle/>
          <a:p>
            <a:r>
              <a:rPr lang="en-US" sz="2200" dirty="0" smtClean="0">
                <a:solidFill>
                  <a:schemeClr val="bg1">
                    <a:lumMod val="85000"/>
                  </a:schemeClr>
                </a:solidFill>
              </a:rPr>
              <a:t>As of 2011, 178 countries guarantee paid maternity leave under national law.</a:t>
            </a:r>
          </a:p>
          <a:p>
            <a:r>
              <a:rPr lang="en-US" sz="2200" dirty="0" smtClean="0">
                <a:solidFill>
                  <a:schemeClr val="bg1">
                    <a:lumMod val="85000"/>
                  </a:schemeClr>
                </a:solidFill>
              </a:rPr>
              <a:t>Only three countries offer absolutely no legal guarantee of paid maternity leave: Papua New Guinea, Swaziland, and the United States.</a:t>
            </a:r>
          </a:p>
          <a:p>
            <a:r>
              <a:rPr lang="en-US" dirty="0" smtClean="0"/>
              <a:t>Emotional and physical costs to the family.</a:t>
            </a:r>
          </a:p>
          <a:p>
            <a:endParaRPr lang="en-US" dirty="0" smtClean="0"/>
          </a:p>
          <a:p>
            <a:r>
              <a:rPr lang="en-US" dirty="0" smtClean="0"/>
              <a:t>In a 2010 survey of registered U.S. voters, 76 % endorsed laws providing leave for family care and childbirth, 69 % endorsed paid sick day laws, and 82 % stronger laws against discrimination and unfair treatment at work. </a:t>
            </a:r>
            <a:endParaRPr lang="en-US" dirty="0"/>
          </a:p>
        </p:txBody>
      </p:sp>
    </p:spTree>
    <p:extLst>
      <p:ext uri="{BB962C8B-B14F-4D97-AF65-F5344CB8AC3E}">
        <p14:creationId xmlns:p14="http://schemas.microsoft.com/office/powerpoint/2010/main" val="2608154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Leave</a:t>
            </a:r>
            <a:endParaRPr lang="en-US" dirty="0"/>
          </a:p>
        </p:txBody>
      </p:sp>
      <p:sp>
        <p:nvSpPr>
          <p:cNvPr id="3" name="Content Placeholder 2"/>
          <p:cNvSpPr>
            <a:spLocks noGrp="1"/>
          </p:cNvSpPr>
          <p:nvPr>
            <p:ph idx="1"/>
          </p:nvPr>
        </p:nvSpPr>
        <p:spPr/>
        <p:txBody>
          <a:bodyPr/>
          <a:lstStyle/>
          <a:p>
            <a:r>
              <a:rPr lang="en-US" dirty="0" smtClean="0"/>
              <a:t>For most women, unpaid leave is not an option. As of 2009, 39 percent of mothers were primary breadwinners, 63 percent co-breadwinners who contributed at least a quarter of family earnings. </a:t>
            </a:r>
            <a:endParaRPr lang="en-US" dirty="0"/>
          </a:p>
        </p:txBody>
      </p:sp>
    </p:spTree>
    <p:extLst>
      <p:ext uri="{BB962C8B-B14F-4D97-AF65-F5344CB8AC3E}">
        <p14:creationId xmlns:p14="http://schemas.microsoft.com/office/powerpoint/2010/main" val="3284761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Women Leaving the Workforce</a:t>
            </a:r>
            <a:endParaRPr lang="en-US" dirty="0"/>
          </a:p>
        </p:txBody>
      </p:sp>
      <p:sp>
        <p:nvSpPr>
          <p:cNvPr id="3" name="Content Placeholder 2"/>
          <p:cNvSpPr>
            <a:spLocks noGrp="1"/>
          </p:cNvSpPr>
          <p:nvPr>
            <p:ph idx="1"/>
          </p:nvPr>
        </p:nvSpPr>
        <p:spPr/>
        <p:txBody>
          <a:bodyPr/>
          <a:lstStyle/>
          <a:p>
            <a:endParaRPr lang="en-US" dirty="0" smtClean="0"/>
          </a:p>
          <a:p>
            <a:r>
              <a:rPr lang="en-US" dirty="0" err="1" smtClean="0"/>
              <a:t>NYTimes</a:t>
            </a:r>
            <a:r>
              <a:rPr lang="en-US" dirty="0"/>
              <a:t>: “Why U.S. Women are Leaving Jobs Behind” (12/12/14). </a:t>
            </a:r>
          </a:p>
          <a:p>
            <a:endParaRPr lang="en-US" dirty="0"/>
          </a:p>
        </p:txBody>
      </p:sp>
    </p:spTree>
    <p:extLst>
      <p:ext uri="{BB962C8B-B14F-4D97-AF65-F5344CB8AC3E}">
        <p14:creationId xmlns:p14="http://schemas.microsoft.com/office/powerpoint/2010/main" val="664129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076019112"/>
              </p:ext>
            </p:extLst>
          </p:nvPr>
        </p:nvGraphicFramePr>
        <p:xfrm>
          <a:off x="152401" y="791783"/>
          <a:ext cx="8763000" cy="4985767"/>
        </p:xfrm>
        <a:graphic>
          <a:graphicData uri="http://schemas.openxmlformats.org/drawingml/2006/table">
            <a:tbl>
              <a:tblPr>
                <a:tableStyleId>{ED083AE6-46FA-4A59-8FB0-9F97EB10719F}</a:tableStyleId>
              </a:tblPr>
              <a:tblGrid>
                <a:gridCol w="3276600"/>
                <a:gridCol w="548640"/>
                <a:gridCol w="548640"/>
                <a:gridCol w="548640"/>
                <a:gridCol w="548640"/>
                <a:gridCol w="548640"/>
                <a:gridCol w="548640"/>
                <a:gridCol w="548640"/>
                <a:gridCol w="548640"/>
                <a:gridCol w="548640"/>
                <a:gridCol w="548640"/>
              </a:tblGrid>
              <a:tr h="475191">
                <a:tc>
                  <a:txBody>
                    <a:bodyPr/>
                    <a:lstStyle/>
                    <a:p>
                      <a:pPr algn="l" fontAlgn="b"/>
                      <a:r>
                        <a:rPr lang="en-US" sz="1400" b="1" u="none" strike="noStrike" dirty="0">
                          <a:effectLst/>
                        </a:rPr>
                        <a:t>University of Central Florida: Survey on Parental Leave</a:t>
                      </a:r>
                      <a:endParaRPr lang="en-US" sz="1400" b="1" i="0" u="none" strike="noStrike" dirty="0">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dirty="0">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dirty="0">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dirty="0">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dirty="0">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dirty="0">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dirty="0">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r>
              <a:tr h="435593">
                <a:tc>
                  <a:txBody>
                    <a:bodyPr/>
                    <a:lstStyle/>
                    <a:p>
                      <a:pPr algn="l" fontAlgn="b"/>
                      <a:r>
                        <a:rPr lang="en-US" sz="1100" u="none" strike="noStrike" dirty="0">
                          <a:effectLst/>
                        </a:rPr>
                        <a:t>Represented Colleges: CAH; </a:t>
                      </a:r>
                      <a:r>
                        <a:rPr lang="en-US" sz="1100" u="none" strike="noStrike" dirty="0" smtClean="0">
                          <a:effectLst/>
                        </a:rPr>
                        <a:t>COS; Engineering and CS; COPHA</a:t>
                      </a:r>
                      <a:r>
                        <a:rPr lang="en-US" sz="1100" u="none" strike="noStrike" dirty="0">
                          <a:effectLst/>
                        </a:rPr>
                        <a:t>; Library; College of Education (All families included)</a:t>
                      </a:r>
                      <a:endParaRPr lang="en-US" sz="1100" b="1" i="0" u="none" strike="noStrike" dirty="0">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dirty="0">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dirty="0">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dirty="0">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dirty="0">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dirty="0">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dirty="0">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r>
              <a:tr h="237596">
                <a:tc>
                  <a:txBody>
                    <a:bodyPr/>
                    <a:lstStyle/>
                    <a:p>
                      <a:pPr algn="l" fontAlgn="b"/>
                      <a:r>
                        <a:rPr lang="en-US" sz="1100" u="none" strike="noStrike" dirty="0">
                          <a:effectLst/>
                        </a:rPr>
                        <a:t>Number of respondents: </a:t>
                      </a:r>
                      <a:r>
                        <a:rPr lang="en-US" sz="1100" u="none" strike="noStrike" dirty="0" smtClean="0">
                          <a:effectLst/>
                        </a:rPr>
                        <a:t>15 </a:t>
                      </a:r>
                      <a:r>
                        <a:rPr lang="en-US" sz="1100" u="none" strike="noStrike" dirty="0">
                          <a:effectLst/>
                        </a:rPr>
                        <a:t>(Male= </a:t>
                      </a:r>
                      <a:r>
                        <a:rPr lang="en-US" sz="1100" u="none" strike="noStrike" dirty="0" smtClean="0">
                          <a:effectLst/>
                        </a:rPr>
                        <a:t>3 </a:t>
                      </a:r>
                      <a:r>
                        <a:rPr lang="en-US" sz="1100" u="none" strike="noStrike" dirty="0">
                          <a:effectLst/>
                        </a:rPr>
                        <a:t>; Female= </a:t>
                      </a:r>
                      <a:r>
                        <a:rPr lang="en-US" sz="1100" u="none" strike="noStrike" dirty="0" smtClean="0">
                          <a:effectLst/>
                        </a:rPr>
                        <a:t>12)</a:t>
                      </a:r>
                      <a:endParaRPr lang="en-US" sz="1100" b="0" i="0" u="none" strike="noStrike" dirty="0">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dirty="0">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r>
              <a:tr h="287095">
                <a:tc>
                  <a:txBody>
                    <a:bodyPr/>
                    <a:lstStyle/>
                    <a:p>
                      <a:pPr algn="l" fontAlgn="b"/>
                      <a:r>
                        <a:rPr lang="en-US" sz="1100" u="none" strike="noStrike" dirty="0">
                          <a:effectLst/>
                        </a:rPr>
                        <a:t>Number of pregnancies: </a:t>
                      </a:r>
                      <a:r>
                        <a:rPr lang="en-US" sz="1100" u="none" strike="noStrike" dirty="0" smtClean="0">
                          <a:effectLst/>
                        </a:rPr>
                        <a:t>16</a:t>
                      </a:r>
                      <a:endParaRPr lang="en-US" sz="1100" b="0" i="0" u="none" strike="noStrike" dirty="0">
                        <a:solidFill>
                          <a:srgbClr val="000000"/>
                        </a:solidFill>
                        <a:effectLst/>
                        <a:latin typeface="Calibri"/>
                      </a:endParaRPr>
                    </a:p>
                  </a:txBody>
                  <a:tcPr marL="8121" marR="8121" marT="8121"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900" b="0" i="0" u="none" strike="noStrike" dirty="0">
                        <a:solidFill>
                          <a:srgbClr val="000000"/>
                        </a:solidFill>
                        <a:effectLst/>
                        <a:latin typeface="Calibri"/>
                      </a:endParaRPr>
                    </a:p>
                  </a:txBody>
                  <a:tcPr marL="8121" marR="8121" marT="8121"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900" b="0" i="0" u="none" strike="noStrike">
                        <a:solidFill>
                          <a:srgbClr val="000000"/>
                        </a:solidFill>
                        <a:effectLst/>
                        <a:latin typeface="Calibri"/>
                      </a:endParaRPr>
                    </a:p>
                  </a:txBody>
                  <a:tcPr marL="8121" marR="8121" marT="8121"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900" b="0" i="0" u="none" strike="noStrike">
                        <a:solidFill>
                          <a:srgbClr val="000000"/>
                        </a:solidFill>
                        <a:effectLst/>
                        <a:latin typeface="Calibri"/>
                      </a:endParaRPr>
                    </a:p>
                  </a:txBody>
                  <a:tcPr marL="8121" marR="8121" marT="8121"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900" b="0" i="0" u="none" strike="noStrike">
                        <a:solidFill>
                          <a:srgbClr val="000000"/>
                        </a:solidFill>
                        <a:effectLst/>
                        <a:latin typeface="Calibri"/>
                      </a:endParaRPr>
                    </a:p>
                  </a:txBody>
                  <a:tcPr marL="8121" marR="8121" marT="8121"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900" b="0" i="0" u="none" strike="noStrike">
                        <a:solidFill>
                          <a:srgbClr val="000000"/>
                        </a:solidFill>
                        <a:effectLst/>
                        <a:latin typeface="Calibri"/>
                      </a:endParaRPr>
                    </a:p>
                  </a:txBody>
                  <a:tcPr marL="8121" marR="8121" marT="8121"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900" b="0" i="0" u="none" strike="noStrike">
                        <a:solidFill>
                          <a:srgbClr val="000000"/>
                        </a:solidFill>
                        <a:effectLst/>
                        <a:latin typeface="Calibri"/>
                      </a:endParaRPr>
                    </a:p>
                  </a:txBody>
                  <a:tcPr marL="8121" marR="8121" marT="8121"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900" b="0" i="0" u="none" strike="noStrike">
                        <a:solidFill>
                          <a:srgbClr val="000000"/>
                        </a:solidFill>
                        <a:effectLst/>
                        <a:latin typeface="Calibri"/>
                      </a:endParaRPr>
                    </a:p>
                  </a:txBody>
                  <a:tcPr marL="8121" marR="8121" marT="8121"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900" b="0" i="0" u="none" strike="noStrike">
                        <a:solidFill>
                          <a:srgbClr val="000000"/>
                        </a:solidFill>
                        <a:effectLst/>
                        <a:latin typeface="Calibri"/>
                      </a:endParaRPr>
                    </a:p>
                  </a:txBody>
                  <a:tcPr marL="8121" marR="8121" marT="8121"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900" b="0" i="0" u="none" strike="noStrike">
                        <a:solidFill>
                          <a:srgbClr val="000000"/>
                        </a:solidFill>
                        <a:effectLst/>
                        <a:latin typeface="Calibri"/>
                      </a:endParaRPr>
                    </a:p>
                  </a:txBody>
                  <a:tcPr marL="8121" marR="8121" marT="8121"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900" b="0" i="0" u="none" strike="noStrike" dirty="0">
                        <a:solidFill>
                          <a:srgbClr val="000000"/>
                        </a:solidFill>
                        <a:effectLst/>
                        <a:latin typeface="Calibri"/>
                      </a:endParaRPr>
                    </a:p>
                  </a:txBody>
                  <a:tcPr marL="8121" marR="8121" marT="8121"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039482">
                <a:tc>
                  <a:txBody>
                    <a:bodyPr/>
                    <a:lstStyle/>
                    <a:p>
                      <a:pPr algn="l" fontAlgn="b"/>
                      <a:r>
                        <a:rPr lang="en-US" sz="900" b="1" u="none" strike="noStrike" dirty="0">
                          <a:effectLst/>
                        </a:rPr>
                        <a:t>Questions</a:t>
                      </a:r>
                      <a:endParaRPr lang="en-US" sz="900" b="1" i="0" u="none" strike="noStrike" dirty="0">
                        <a:solidFill>
                          <a:srgbClr val="000000"/>
                        </a:solidFill>
                        <a:effectLst/>
                        <a:latin typeface="Calibri"/>
                      </a:endParaRPr>
                    </a:p>
                  </a:txBody>
                  <a:tcPr marL="8121" marR="8121" marT="8121" marB="0" anchor="b">
                    <a:lnT w="12700" cap="flat" cmpd="sng" algn="ctr">
                      <a:solidFill>
                        <a:schemeClr val="tx1"/>
                      </a:solidFill>
                      <a:prstDash val="solid"/>
                      <a:round/>
                      <a:headEnd type="none" w="med" len="med"/>
                      <a:tailEnd type="none" w="med" len="med"/>
                    </a:lnT>
                    <a:solidFill>
                      <a:schemeClr val="accent4">
                        <a:lumMod val="20000"/>
                        <a:lumOff val="80000"/>
                      </a:schemeClr>
                    </a:solidFill>
                  </a:tcPr>
                </a:tc>
                <a:tc>
                  <a:txBody>
                    <a:bodyPr/>
                    <a:lstStyle/>
                    <a:p>
                      <a:pPr algn="ctr" fontAlgn="b"/>
                      <a:r>
                        <a:rPr lang="en-US" sz="900" b="1" u="none" strike="noStrike" dirty="0">
                          <a:effectLst/>
                        </a:rPr>
                        <a:t>Yes </a:t>
                      </a:r>
                      <a:endParaRPr lang="en-US" sz="900" b="1" i="0" u="none" strike="noStrike" dirty="0">
                        <a:solidFill>
                          <a:srgbClr val="000000"/>
                        </a:solidFill>
                        <a:effectLst/>
                        <a:latin typeface="Calibri"/>
                      </a:endParaRPr>
                    </a:p>
                  </a:txBody>
                  <a:tcPr marL="8121" marR="8121" marT="8121" marB="0" anchor="b">
                    <a:lnT w="12700" cap="flat" cmpd="sng" algn="ctr">
                      <a:solidFill>
                        <a:schemeClr val="tx1"/>
                      </a:solidFill>
                      <a:prstDash val="solid"/>
                      <a:round/>
                      <a:headEnd type="none" w="med" len="med"/>
                      <a:tailEnd type="none" w="med" len="med"/>
                    </a:lnT>
                    <a:solidFill>
                      <a:schemeClr val="accent4">
                        <a:lumMod val="20000"/>
                        <a:lumOff val="80000"/>
                      </a:schemeClr>
                    </a:solidFill>
                  </a:tcPr>
                </a:tc>
                <a:tc>
                  <a:txBody>
                    <a:bodyPr/>
                    <a:lstStyle/>
                    <a:p>
                      <a:pPr algn="ctr" fontAlgn="b"/>
                      <a:r>
                        <a:rPr lang="en-US" sz="900" b="1" u="none" strike="noStrike" dirty="0">
                          <a:effectLst/>
                        </a:rPr>
                        <a:t>No</a:t>
                      </a:r>
                      <a:endParaRPr lang="en-US" sz="900" b="1" i="0" u="none" strike="noStrike" dirty="0">
                        <a:solidFill>
                          <a:srgbClr val="000000"/>
                        </a:solidFill>
                        <a:effectLst/>
                        <a:latin typeface="Calibri"/>
                      </a:endParaRPr>
                    </a:p>
                  </a:txBody>
                  <a:tcPr marL="8121" marR="8121" marT="8121" marB="0" anchor="b">
                    <a:lnT w="12700" cap="flat" cmpd="sng" algn="ctr">
                      <a:solidFill>
                        <a:schemeClr val="tx1"/>
                      </a:solidFill>
                      <a:prstDash val="solid"/>
                      <a:round/>
                      <a:headEnd type="none" w="med" len="med"/>
                      <a:tailEnd type="none" w="med" len="med"/>
                    </a:lnT>
                    <a:solidFill>
                      <a:schemeClr val="accent4">
                        <a:lumMod val="20000"/>
                        <a:lumOff val="80000"/>
                      </a:schemeClr>
                    </a:solidFill>
                  </a:tcPr>
                </a:tc>
                <a:tc>
                  <a:txBody>
                    <a:bodyPr/>
                    <a:lstStyle/>
                    <a:p>
                      <a:pPr algn="ctr" fontAlgn="b"/>
                      <a:r>
                        <a:rPr lang="en-US" sz="900" b="1" u="none" strike="noStrike" dirty="0">
                          <a:effectLst/>
                        </a:rPr>
                        <a:t>Not Yet or N/A</a:t>
                      </a:r>
                      <a:endParaRPr lang="en-US" sz="900" b="1" i="0" u="none" strike="noStrike" dirty="0">
                        <a:solidFill>
                          <a:srgbClr val="000000"/>
                        </a:solidFill>
                        <a:effectLst/>
                        <a:latin typeface="Calibri"/>
                      </a:endParaRPr>
                    </a:p>
                  </a:txBody>
                  <a:tcPr marL="8121" marR="8121" marT="8121" marB="0" anchor="b">
                    <a:lnT w="12700" cap="flat" cmpd="sng" algn="ctr">
                      <a:solidFill>
                        <a:schemeClr val="tx1"/>
                      </a:solidFill>
                      <a:prstDash val="solid"/>
                      <a:round/>
                      <a:headEnd type="none" w="med" len="med"/>
                      <a:tailEnd type="none" w="med" len="med"/>
                    </a:lnT>
                    <a:solidFill>
                      <a:schemeClr val="accent4">
                        <a:lumMod val="20000"/>
                        <a:lumOff val="80000"/>
                      </a:schemeClr>
                    </a:solidFill>
                  </a:tcPr>
                </a:tc>
                <a:tc>
                  <a:txBody>
                    <a:bodyPr/>
                    <a:lstStyle/>
                    <a:p>
                      <a:pPr algn="l" fontAlgn="b"/>
                      <a:r>
                        <a:rPr lang="en-US" sz="900" b="1" u="none" strike="noStrike" dirty="0">
                          <a:effectLst/>
                        </a:rPr>
                        <a:t>UCF-google search</a:t>
                      </a:r>
                      <a:endParaRPr lang="en-US" sz="900" b="1" i="0" u="none" strike="noStrike" dirty="0">
                        <a:solidFill>
                          <a:srgbClr val="000000"/>
                        </a:solidFill>
                        <a:effectLst/>
                        <a:latin typeface="Calibri"/>
                      </a:endParaRPr>
                    </a:p>
                  </a:txBody>
                  <a:tcPr marL="8121" marR="8121" marT="8121" marB="0" anchor="b">
                    <a:lnT w="12700" cap="flat" cmpd="sng" algn="ctr">
                      <a:solidFill>
                        <a:schemeClr val="tx1"/>
                      </a:solidFill>
                      <a:prstDash val="solid"/>
                      <a:round/>
                      <a:headEnd type="none" w="med" len="med"/>
                      <a:tailEnd type="none" w="med" len="med"/>
                    </a:lnT>
                    <a:solidFill>
                      <a:schemeClr val="accent4">
                        <a:lumMod val="20000"/>
                        <a:lumOff val="80000"/>
                      </a:schemeClr>
                    </a:solidFill>
                  </a:tcPr>
                </a:tc>
                <a:tc>
                  <a:txBody>
                    <a:bodyPr/>
                    <a:lstStyle/>
                    <a:p>
                      <a:pPr algn="l" fontAlgn="b"/>
                      <a:r>
                        <a:rPr lang="en-US" sz="900" b="1" u="none" strike="noStrike" dirty="0">
                          <a:effectLst/>
                        </a:rPr>
                        <a:t>UCF-HR</a:t>
                      </a:r>
                      <a:endParaRPr lang="en-US" sz="900" b="1" i="0" u="none" strike="noStrike" dirty="0">
                        <a:solidFill>
                          <a:srgbClr val="000000"/>
                        </a:solidFill>
                        <a:effectLst/>
                        <a:latin typeface="Calibri"/>
                      </a:endParaRPr>
                    </a:p>
                  </a:txBody>
                  <a:tcPr marL="8121" marR="8121" marT="8121" marB="0" anchor="b">
                    <a:lnT w="12700" cap="flat" cmpd="sng" algn="ctr">
                      <a:solidFill>
                        <a:schemeClr val="tx1"/>
                      </a:solidFill>
                      <a:prstDash val="solid"/>
                      <a:round/>
                      <a:headEnd type="none" w="med" len="med"/>
                      <a:tailEnd type="none" w="med" len="med"/>
                    </a:lnT>
                    <a:solidFill>
                      <a:schemeClr val="accent4">
                        <a:lumMod val="20000"/>
                        <a:lumOff val="80000"/>
                      </a:schemeClr>
                    </a:solidFill>
                  </a:tcPr>
                </a:tc>
                <a:tc>
                  <a:txBody>
                    <a:bodyPr/>
                    <a:lstStyle/>
                    <a:p>
                      <a:pPr algn="l" fontAlgn="b"/>
                      <a:r>
                        <a:rPr lang="en-US" sz="900" b="1" u="none" strike="noStrike" dirty="0">
                          <a:effectLst/>
                        </a:rPr>
                        <a:t>UCF-Center for Faculty Women</a:t>
                      </a:r>
                      <a:endParaRPr lang="en-US" sz="900" b="1" i="0" u="none" strike="noStrike" dirty="0">
                        <a:solidFill>
                          <a:srgbClr val="000000"/>
                        </a:solidFill>
                        <a:effectLst/>
                        <a:latin typeface="Calibri"/>
                      </a:endParaRPr>
                    </a:p>
                  </a:txBody>
                  <a:tcPr marL="8121" marR="8121" marT="8121" marB="0" anchor="b">
                    <a:lnT w="12700" cap="flat" cmpd="sng" algn="ctr">
                      <a:solidFill>
                        <a:schemeClr val="tx1"/>
                      </a:solidFill>
                      <a:prstDash val="solid"/>
                      <a:round/>
                      <a:headEnd type="none" w="med" len="med"/>
                      <a:tailEnd type="none" w="med" len="med"/>
                    </a:lnT>
                    <a:solidFill>
                      <a:schemeClr val="accent4">
                        <a:lumMod val="20000"/>
                        <a:lumOff val="80000"/>
                      </a:schemeClr>
                    </a:solidFill>
                  </a:tcPr>
                </a:tc>
                <a:tc>
                  <a:txBody>
                    <a:bodyPr/>
                    <a:lstStyle/>
                    <a:p>
                      <a:pPr algn="l" fontAlgn="b"/>
                      <a:r>
                        <a:rPr lang="en-US" sz="900" b="1" u="none" strike="noStrike" dirty="0">
                          <a:effectLst/>
                        </a:rPr>
                        <a:t>Office Talk of previous parents</a:t>
                      </a:r>
                      <a:endParaRPr lang="en-US" sz="900" b="1" i="0" u="none" strike="noStrike" dirty="0">
                        <a:solidFill>
                          <a:srgbClr val="000000"/>
                        </a:solidFill>
                        <a:effectLst/>
                        <a:latin typeface="Calibri"/>
                      </a:endParaRPr>
                    </a:p>
                  </a:txBody>
                  <a:tcPr marL="8121" marR="8121" marT="8121" marB="0" anchor="b">
                    <a:lnT w="12700" cap="flat" cmpd="sng" algn="ctr">
                      <a:solidFill>
                        <a:schemeClr val="tx1"/>
                      </a:solidFill>
                      <a:prstDash val="solid"/>
                      <a:round/>
                      <a:headEnd type="none" w="med" len="med"/>
                      <a:tailEnd type="none" w="med" len="med"/>
                    </a:lnT>
                    <a:solidFill>
                      <a:schemeClr val="accent4">
                        <a:lumMod val="20000"/>
                        <a:lumOff val="80000"/>
                      </a:schemeClr>
                    </a:solidFill>
                  </a:tcPr>
                </a:tc>
                <a:tc>
                  <a:txBody>
                    <a:bodyPr/>
                    <a:lstStyle/>
                    <a:p>
                      <a:pPr algn="l" fontAlgn="b"/>
                      <a:r>
                        <a:rPr lang="en-US" sz="900" b="1" u="none" strike="noStrike" dirty="0">
                          <a:effectLst/>
                        </a:rPr>
                        <a:t>UFF-UCF/CBA</a:t>
                      </a:r>
                      <a:endParaRPr lang="en-US" sz="900" b="1" i="0" u="none" strike="noStrike" dirty="0">
                        <a:solidFill>
                          <a:srgbClr val="000000"/>
                        </a:solidFill>
                        <a:effectLst/>
                        <a:latin typeface="Calibri"/>
                      </a:endParaRPr>
                    </a:p>
                  </a:txBody>
                  <a:tcPr marL="8121" marR="8121" marT="8121" marB="0" anchor="b">
                    <a:lnT w="12700" cap="flat" cmpd="sng" algn="ctr">
                      <a:solidFill>
                        <a:schemeClr val="tx1"/>
                      </a:solidFill>
                      <a:prstDash val="solid"/>
                      <a:round/>
                      <a:headEnd type="none" w="med" len="med"/>
                      <a:tailEnd type="none" w="med" len="med"/>
                    </a:lnT>
                    <a:solidFill>
                      <a:schemeClr val="accent4">
                        <a:lumMod val="20000"/>
                        <a:lumOff val="80000"/>
                      </a:schemeClr>
                    </a:solidFill>
                  </a:tcPr>
                </a:tc>
                <a:tc>
                  <a:txBody>
                    <a:bodyPr/>
                    <a:lstStyle/>
                    <a:p>
                      <a:pPr algn="l" fontAlgn="b"/>
                      <a:r>
                        <a:rPr lang="en-US" sz="900" b="1" u="none" strike="noStrike" dirty="0">
                          <a:effectLst/>
                        </a:rPr>
                        <a:t>Spouse</a:t>
                      </a:r>
                      <a:endParaRPr lang="en-US" sz="900" b="1" i="0" u="none" strike="noStrike" dirty="0">
                        <a:solidFill>
                          <a:srgbClr val="000000"/>
                        </a:solidFill>
                        <a:effectLst/>
                        <a:latin typeface="Calibri"/>
                      </a:endParaRPr>
                    </a:p>
                  </a:txBody>
                  <a:tcPr marL="8121" marR="8121" marT="8121" marB="0" anchor="b">
                    <a:lnT w="12700" cap="flat" cmpd="sng" algn="ctr">
                      <a:solidFill>
                        <a:schemeClr val="tx1"/>
                      </a:solidFill>
                      <a:prstDash val="solid"/>
                      <a:round/>
                      <a:headEnd type="none" w="med" len="med"/>
                      <a:tailEnd type="none" w="med" len="med"/>
                    </a:lnT>
                    <a:solidFill>
                      <a:schemeClr val="accent4">
                        <a:lumMod val="20000"/>
                        <a:lumOff val="80000"/>
                      </a:schemeClr>
                    </a:solidFill>
                  </a:tcPr>
                </a:tc>
                <a:tc>
                  <a:txBody>
                    <a:bodyPr/>
                    <a:lstStyle/>
                    <a:p>
                      <a:pPr algn="l" fontAlgn="b"/>
                      <a:r>
                        <a:rPr lang="en-US" sz="900" b="1" u="none" strike="noStrike" dirty="0">
                          <a:effectLst/>
                        </a:rPr>
                        <a:t>TOTAL</a:t>
                      </a:r>
                      <a:endParaRPr lang="en-US" sz="900" b="1" i="0" u="none" strike="noStrike" dirty="0">
                        <a:solidFill>
                          <a:srgbClr val="000000"/>
                        </a:solidFill>
                        <a:effectLst/>
                        <a:latin typeface="Calibri"/>
                      </a:endParaRPr>
                    </a:p>
                  </a:txBody>
                  <a:tcPr marL="8121" marR="8121" marT="8121" marB="0" anchor="b">
                    <a:lnT w="12700" cap="flat" cmpd="sng" algn="ctr">
                      <a:solidFill>
                        <a:schemeClr val="tx1"/>
                      </a:solidFill>
                      <a:prstDash val="solid"/>
                      <a:round/>
                      <a:headEnd type="none" w="med" len="med"/>
                      <a:tailEnd type="none" w="med" len="med"/>
                    </a:lnT>
                    <a:solidFill>
                      <a:schemeClr val="accent4">
                        <a:lumMod val="20000"/>
                        <a:lumOff val="80000"/>
                      </a:schemeClr>
                    </a:solidFill>
                  </a:tcPr>
                </a:tc>
              </a:tr>
              <a:tr h="435593">
                <a:tc>
                  <a:txBody>
                    <a:bodyPr/>
                    <a:lstStyle/>
                    <a:p>
                      <a:pPr algn="l" fontAlgn="b"/>
                      <a:r>
                        <a:rPr lang="en-US" sz="900" u="none" strike="noStrike" dirty="0">
                          <a:effectLst/>
                        </a:rPr>
                        <a:t>Did you know about UCF parental policies when you got pregnant?</a:t>
                      </a:r>
                      <a:r>
                        <a:rPr lang="en-US" sz="900" u="none" strike="noStrike" baseline="30000" dirty="0">
                          <a:effectLst/>
                        </a:rPr>
                        <a:t>1</a:t>
                      </a:r>
                      <a:endParaRPr lang="en-US" sz="900" b="0" i="0" u="none" strike="noStrike" dirty="0">
                        <a:solidFill>
                          <a:srgbClr val="000000"/>
                        </a:solidFill>
                        <a:effectLst/>
                        <a:latin typeface="Calibri"/>
                      </a:endParaRPr>
                    </a:p>
                  </a:txBody>
                  <a:tcPr marL="8121" marR="8121" marT="8121" marB="0" anchor="b"/>
                </a:tc>
                <a:tc>
                  <a:txBody>
                    <a:bodyPr/>
                    <a:lstStyle/>
                    <a:p>
                      <a:pPr algn="r" fontAlgn="b"/>
                      <a:r>
                        <a:rPr lang="en-US" sz="900" u="none" strike="noStrike" dirty="0">
                          <a:effectLst/>
                        </a:rPr>
                        <a:t>11</a:t>
                      </a:r>
                      <a:endParaRPr lang="en-US" sz="900" b="0" i="0" u="none" strike="noStrike" dirty="0">
                        <a:solidFill>
                          <a:srgbClr val="000000"/>
                        </a:solidFill>
                        <a:effectLst/>
                        <a:latin typeface="Calibri"/>
                      </a:endParaRPr>
                    </a:p>
                  </a:txBody>
                  <a:tcPr marL="8121" marR="8121" marT="8121" marB="0" anchor="b"/>
                </a:tc>
                <a:tc>
                  <a:txBody>
                    <a:bodyPr/>
                    <a:lstStyle/>
                    <a:p>
                      <a:pPr algn="r" fontAlgn="b"/>
                      <a:r>
                        <a:rPr lang="en-US" sz="900" b="0" i="0" u="none" strike="noStrike" dirty="0" smtClean="0">
                          <a:solidFill>
                            <a:srgbClr val="000000"/>
                          </a:solidFill>
                          <a:effectLst/>
                          <a:latin typeface="Calibri"/>
                        </a:rPr>
                        <a:t>5 (Not initially)</a:t>
                      </a:r>
                      <a:endParaRPr lang="en-US" sz="900" b="0" i="0" u="none" strike="noStrike" dirty="0">
                        <a:solidFill>
                          <a:srgbClr val="000000"/>
                        </a:solidFill>
                        <a:effectLst/>
                        <a:latin typeface="Calibri"/>
                      </a:endParaRPr>
                    </a:p>
                  </a:txBody>
                  <a:tcPr marL="8121" marR="8121" marT="8121" marB="0" anchor="b"/>
                </a:tc>
                <a:tc>
                  <a:txBody>
                    <a:bodyPr/>
                    <a:lstStyle/>
                    <a:p>
                      <a:pPr algn="l" fontAlgn="b"/>
                      <a:endParaRPr lang="en-US" sz="900" b="0" i="0" u="none" strike="noStrike" dirty="0">
                        <a:solidFill>
                          <a:srgbClr val="000000"/>
                        </a:solidFill>
                        <a:effectLst/>
                        <a:latin typeface="Calibri"/>
                      </a:endParaRPr>
                    </a:p>
                  </a:txBody>
                  <a:tcPr marL="8121" marR="8121" marT="8121" marB="0" anchor="b"/>
                </a:tc>
                <a:tc>
                  <a:txBody>
                    <a:bodyPr/>
                    <a:lstStyle/>
                    <a:p>
                      <a:pPr algn="l" fontAlgn="b"/>
                      <a:r>
                        <a:rPr lang="en-US" sz="900" u="none" strike="noStrike">
                          <a:effectLst/>
                        </a:rPr>
                        <a:t> </a:t>
                      </a:r>
                      <a:endParaRPr lang="en-US" sz="900" b="0" i="0" u="none" strike="noStrike">
                        <a:solidFill>
                          <a:srgbClr val="000000"/>
                        </a:solidFill>
                        <a:effectLst/>
                        <a:latin typeface="Calibri"/>
                      </a:endParaRPr>
                    </a:p>
                  </a:txBody>
                  <a:tcPr marL="8121" marR="8121" marT="8121" marB="0" anchor="b"/>
                </a:tc>
                <a:tc>
                  <a:txBody>
                    <a:bodyPr/>
                    <a:lstStyle/>
                    <a:p>
                      <a:pPr algn="l" fontAlgn="b"/>
                      <a:endParaRPr lang="en-US" sz="900" b="0" i="0" u="none" strike="noStrike">
                        <a:solidFill>
                          <a:srgbClr val="000000"/>
                        </a:solidFill>
                        <a:effectLst/>
                        <a:latin typeface="Calibri"/>
                      </a:endParaRPr>
                    </a:p>
                  </a:txBody>
                  <a:tcPr marL="8121" marR="8121" marT="8121" marB="0" anchor="b"/>
                </a:tc>
                <a:tc>
                  <a:txBody>
                    <a:bodyPr/>
                    <a:lstStyle/>
                    <a:p>
                      <a:pPr algn="l" fontAlgn="b"/>
                      <a:endParaRPr lang="en-US" sz="900" b="0" i="0" u="none" strike="noStrike">
                        <a:solidFill>
                          <a:srgbClr val="000000"/>
                        </a:solidFill>
                        <a:effectLst/>
                        <a:latin typeface="Calibri"/>
                      </a:endParaRPr>
                    </a:p>
                  </a:txBody>
                  <a:tcPr marL="8121" marR="8121" marT="8121" marB="0" anchor="b"/>
                </a:tc>
                <a:tc>
                  <a:txBody>
                    <a:bodyPr/>
                    <a:lstStyle/>
                    <a:p>
                      <a:pPr algn="l" fontAlgn="b"/>
                      <a:endParaRPr lang="en-US" sz="900" b="0" i="0" u="none" strike="noStrike">
                        <a:solidFill>
                          <a:srgbClr val="000000"/>
                        </a:solidFill>
                        <a:effectLst/>
                        <a:latin typeface="Calibri"/>
                      </a:endParaRPr>
                    </a:p>
                  </a:txBody>
                  <a:tcPr marL="8121" marR="8121" marT="8121" marB="0" anchor="b"/>
                </a:tc>
                <a:tc>
                  <a:txBody>
                    <a:bodyPr/>
                    <a:lstStyle/>
                    <a:p>
                      <a:pPr algn="l" fontAlgn="b"/>
                      <a:endParaRPr lang="en-US" sz="900" b="0" i="0" u="none" strike="noStrike">
                        <a:solidFill>
                          <a:srgbClr val="000000"/>
                        </a:solidFill>
                        <a:effectLst/>
                        <a:latin typeface="Calibri"/>
                      </a:endParaRPr>
                    </a:p>
                  </a:txBody>
                  <a:tcPr marL="8121" marR="8121" marT="8121" marB="0" anchor="b"/>
                </a:tc>
                <a:tc>
                  <a:txBody>
                    <a:bodyPr/>
                    <a:lstStyle/>
                    <a:p>
                      <a:pPr algn="l" fontAlgn="b"/>
                      <a:endParaRPr lang="en-US" sz="900" b="0" i="0" u="none" strike="noStrike">
                        <a:solidFill>
                          <a:srgbClr val="000000"/>
                        </a:solidFill>
                        <a:effectLst/>
                        <a:latin typeface="Calibri"/>
                      </a:endParaRPr>
                    </a:p>
                  </a:txBody>
                  <a:tcPr marL="8121" marR="8121" marT="8121" marB="0" anchor="b"/>
                </a:tc>
                <a:tc>
                  <a:txBody>
                    <a:bodyPr/>
                    <a:lstStyle/>
                    <a:p>
                      <a:pPr algn="r" fontAlgn="b"/>
                      <a:r>
                        <a:rPr lang="en-US" sz="900" u="none" strike="noStrike" dirty="0" smtClean="0">
                          <a:effectLst/>
                        </a:rPr>
                        <a:t>16</a:t>
                      </a:r>
                      <a:endParaRPr lang="en-US" sz="900" b="0" i="0" u="none" strike="noStrike" dirty="0">
                        <a:solidFill>
                          <a:srgbClr val="000000"/>
                        </a:solidFill>
                        <a:effectLst/>
                        <a:latin typeface="Calibri"/>
                      </a:endParaRPr>
                    </a:p>
                  </a:txBody>
                  <a:tcPr marL="8121" marR="8121" marT="8121" marB="0" anchor="b"/>
                </a:tc>
              </a:tr>
              <a:tr h="435593">
                <a:tc>
                  <a:txBody>
                    <a:bodyPr/>
                    <a:lstStyle/>
                    <a:p>
                      <a:pPr algn="l" fontAlgn="b"/>
                      <a:r>
                        <a:rPr lang="en-US" sz="900" u="none" strike="noStrike" dirty="0">
                          <a:effectLst/>
                        </a:rPr>
                        <a:t>How did you find out about them? (Where is the first place you searched?)</a:t>
                      </a:r>
                      <a:endParaRPr lang="en-US" sz="900" b="0" i="0" u="none" strike="noStrike" dirty="0">
                        <a:solidFill>
                          <a:srgbClr val="000000"/>
                        </a:solidFill>
                        <a:effectLst/>
                        <a:latin typeface="Calibri"/>
                      </a:endParaRPr>
                    </a:p>
                  </a:txBody>
                  <a:tcPr marL="8121" marR="8121" marT="8121" marB="0" anchor="b"/>
                </a:tc>
                <a:tc>
                  <a:txBody>
                    <a:bodyPr/>
                    <a:lstStyle/>
                    <a:p>
                      <a:pPr algn="l" fontAlgn="b"/>
                      <a:r>
                        <a:rPr lang="en-US" sz="900" u="none" strike="noStrike">
                          <a:effectLst/>
                        </a:rPr>
                        <a:t> </a:t>
                      </a:r>
                      <a:endParaRPr lang="en-US" sz="900" b="0" i="0" u="none" strike="noStrike">
                        <a:solidFill>
                          <a:srgbClr val="000000"/>
                        </a:solidFill>
                        <a:effectLst/>
                        <a:latin typeface="Calibri"/>
                      </a:endParaRPr>
                    </a:p>
                  </a:txBody>
                  <a:tcPr marL="8121" marR="8121" marT="8121" marB="0" anchor="b"/>
                </a:tc>
                <a:tc>
                  <a:txBody>
                    <a:bodyPr/>
                    <a:lstStyle/>
                    <a:p>
                      <a:pPr algn="l" fontAlgn="b"/>
                      <a:r>
                        <a:rPr lang="en-US" sz="900" u="none" strike="noStrike">
                          <a:effectLst/>
                        </a:rPr>
                        <a:t> </a:t>
                      </a:r>
                      <a:endParaRPr lang="en-US" sz="900" b="0" i="0" u="none" strike="noStrike">
                        <a:solidFill>
                          <a:srgbClr val="000000"/>
                        </a:solidFill>
                        <a:effectLst/>
                        <a:latin typeface="Calibri"/>
                      </a:endParaRPr>
                    </a:p>
                  </a:txBody>
                  <a:tcPr marL="8121" marR="8121" marT="8121" marB="0" anchor="b"/>
                </a:tc>
                <a:tc>
                  <a:txBody>
                    <a:bodyPr/>
                    <a:lstStyle/>
                    <a:p>
                      <a:pPr algn="l" fontAlgn="b"/>
                      <a:r>
                        <a:rPr lang="en-US" sz="900" u="none" strike="noStrike" dirty="0">
                          <a:effectLst/>
                        </a:rPr>
                        <a:t> </a:t>
                      </a:r>
                      <a:endParaRPr lang="en-US" sz="900" b="0" i="0" u="none" strike="noStrike" dirty="0">
                        <a:solidFill>
                          <a:srgbClr val="000000"/>
                        </a:solidFill>
                        <a:effectLst/>
                        <a:latin typeface="Calibri"/>
                      </a:endParaRPr>
                    </a:p>
                  </a:txBody>
                  <a:tcPr marL="8121" marR="8121" marT="8121" marB="0" anchor="b"/>
                </a:tc>
                <a:tc>
                  <a:txBody>
                    <a:bodyPr/>
                    <a:lstStyle/>
                    <a:p>
                      <a:pPr algn="r" fontAlgn="b"/>
                      <a:r>
                        <a:rPr lang="en-US" sz="900" u="none" strike="noStrike" dirty="0">
                          <a:effectLst/>
                        </a:rPr>
                        <a:t>1</a:t>
                      </a:r>
                      <a:endParaRPr lang="en-US" sz="900" b="0" i="0" u="none" strike="noStrike" dirty="0">
                        <a:solidFill>
                          <a:srgbClr val="000000"/>
                        </a:solidFill>
                        <a:effectLst/>
                        <a:latin typeface="Calibri"/>
                      </a:endParaRPr>
                    </a:p>
                  </a:txBody>
                  <a:tcPr marL="8121" marR="8121" marT="8121" marB="0" anchor="b"/>
                </a:tc>
                <a:tc>
                  <a:txBody>
                    <a:bodyPr/>
                    <a:lstStyle/>
                    <a:p>
                      <a:pPr algn="r" fontAlgn="b"/>
                      <a:r>
                        <a:rPr lang="en-US" sz="900" u="none" strike="noStrike" dirty="0">
                          <a:effectLst/>
                        </a:rPr>
                        <a:t>5</a:t>
                      </a:r>
                      <a:endParaRPr lang="en-US" sz="900" b="0" i="0" u="none" strike="noStrike" dirty="0">
                        <a:solidFill>
                          <a:srgbClr val="000000"/>
                        </a:solidFill>
                        <a:effectLst/>
                        <a:latin typeface="Calibri"/>
                      </a:endParaRPr>
                    </a:p>
                  </a:txBody>
                  <a:tcPr marL="8121" marR="8121" marT="8121" marB="0" anchor="b"/>
                </a:tc>
                <a:tc>
                  <a:txBody>
                    <a:bodyPr/>
                    <a:lstStyle/>
                    <a:p>
                      <a:pPr algn="r" fontAlgn="b"/>
                      <a:r>
                        <a:rPr lang="en-US" sz="900" b="0" i="0" u="none" strike="noStrike" dirty="0" smtClean="0">
                          <a:solidFill>
                            <a:srgbClr val="000000"/>
                          </a:solidFill>
                          <a:effectLst/>
                          <a:latin typeface="Calibri"/>
                        </a:rPr>
                        <a:t>2</a:t>
                      </a:r>
                      <a:endParaRPr lang="en-US" sz="900" b="0" i="0" u="none" strike="noStrike" dirty="0">
                        <a:solidFill>
                          <a:srgbClr val="000000"/>
                        </a:solidFill>
                        <a:effectLst/>
                        <a:latin typeface="Calibri"/>
                      </a:endParaRPr>
                    </a:p>
                  </a:txBody>
                  <a:tcPr marL="8121" marR="8121" marT="8121" marB="0" anchor="b"/>
                </a:tc>
                <a:tc>
                  <a:txBody>
                    <a:bodyPr/>
                    <a:lstStyle/>
                    <a:p>
                      <a:pPr algn="r" fontAlgn="b"/>
                      <a:r>
                        <a:rPr lang="en-US" sz="900" b="0" i="0" u="none" strike="noStrike" dirty="0" smtClean="0">
                          <a:solidFill>
                            <a:srgbClr val="000000"/>
                          </a:solidFill>
                          <a:effectLst/>
                          <a:latin typeface="Calibri"/>
                        </a:rPr>
                        <a:t>5</a:t>
                      </a:r>
                      <a:endParaRPr lang="en-US" sz="900" b="0" i="0" u="none" strike="noStrike" dirty="0">
                        <a:solidFill>
                          <a:srgbClr val="000000"/>
                        </a:solidFill>
                        <a:effectLst/>
                        <a:latin typeface="Calibri"/>
                      </a:endParaRPr>
                    </a:p>
                  </a:txBody>
                  <a:tcPr marL="8121" marR="8121" marT="8121" marB="0" anchor="b"/>
                </a:tc>
                <a:tc>
                  <a:txBody>
                    <a:bodyPr/>
                    <a:lstStyle/>
                    <a:p>
                      <a:pPr algn="r" fontAlgn="b"/>
                      <a:r>
                        <a:rPr lang="en-US" sz="900" u="none" strike="noStrike" dirty="0">
                          <a:effectLst/>
                        </a:rPr>
                        <a:t>1</a:t>
                      </a:r>
                      <a:endParaRPr lang="en-US" sz="900" b="0" i="0" u="none" strike="noStrike" dirty="0">
                        <a:solidFill>
                          <a:srgbClr val="000000"/>
                        </a:solidFill>
                        <a:effectLst/>
                        <a:latin typeface="Calibri"/>
                      </a:endParaRPr>
                    </a:p>
                  </a:txBody>
                  <a:tcPr marL="8121" marR="8121" marT="8121" marB="0" anchor="b"/>
                </a:tc>
                <a:tc>
                  <a:txBody>
                    <a:bodyPr/>
                    <a:lstStyle/>
                    <a:p>
                      <a:pPr algn="r" fontAlgn="b"/>
                      <a:r>
                        <a:rPr lang="en-US" sz="900" u="none" strike="noStrike">
                          <a:effectLst/>
                        </a:rPr>
                        <a:t>1</a:t>
                      </a:r>
                      <a:endParaRPr lang="en-US" sz="900" b="0" i="0" u="none" strike="noStrike">
                        <a:solidFill>
                          <a:srgbClr val="000000"/>
                        </a:solidFill>
                        <a:effectLst/>
                        <a:latin typeface="Calibri"/>
                      </a:endParaRPr>
                    </a:p>
                  </a:txBody>
                  <a:tcPr marL="8121" marR="8121" marT="8121" marB="0" anchor="b"/>
                </a:tc>
                <a:tc>
                  <a:txBody>
                    <a:bodyPr/>
                    <a:lstStyle/>
                    <a:p>
                      <a:pPr algn="r" fontAlgn="b"/>
                      <a:r>
                        <a:rPr lang="en-US" sz="900" u="none" strike="noStrike" dirty="0" smtClean="0">
                          <a:effectLst/>
                        </a:rPr>
                        <a:t>15</a:t>
                      </a:r>
                      <a:endParaRPr lang="en-US" sz="900" b="0" i="0" u="none" strike="noStrike" dirty="0">
                        <a:solidFill>
                          <a:srgbClr val="000000"/>
                        </a:solidFill>
                        <a:effectLst/>
                        <a:latin typeface="Calibri"/>
                      </a:endParaRPr>
                    </a:p>
                  </a:txBody>
                  <a:tcPr marL="8121" marR="8121" marT="8121" marB="0" anchor="b"/>
                </a:tc>
              </a:tr>
              <a:tr h="435593">
                <a:tc>
                  <a:txBody>
                    <a:bodyPr/>
                    <a:lstStyle/>
                    <a:p>
                      <a:pPr algn="l" fontAlgn="b"/>
                      <a:r>
                        <a:rPr lang="en-US" sz="900" u="none" strike="noStrike" dirty="0">
                          <a:effectLst/>
                        </a:rPr>
                        <a:t>Did you request parental leave?</a:t>
                      </a:r>
                      <a:r>
                        <a:rPr lang="en-US" sz="900" u="none" strike="noStrike" baseline="30000" dirty="0">
                          <a:effectLst/>
                        </a:rPr>
                        <a:t>1</a:t>
                      </a:r>
                      <a:endParaRPr lang="en-US" sz="900" b="0" i="0" u="none" strike="noStrike" dirty="0">
                        <a:solidFill>
                          <a:srgbClr val="000000"/>
                        </a:solidFill>
                        <a:effectLst/>
                        <a:latin typeface="Calibri"/>
                      </a:endParaRPr>
                    </a:p>
                  </a:txBody>
                  <a:tcPr marL="8121" marR="8121" marT="8121" marB="0" anchor="b"/>
                </a:tc>
                <a:tc>
                  <a:txBody>
                    <a:bodyPr/>
                    <a:lstStyle/>
                    <a:p>
                      <a:pPr algn="r" fontAlgn="b"/>
                      <a:r>
                        <a:rPr lang="en-US" sz="900" u="none" strike="noStrike">
                          <a:effectLst/>
                        </a:rPr>
                        <a:t>9</a:t>
                      </a:r>
                      <a:endParaRPr lang="en-US" sz="900" b="0" i="0" u="none" strike="noStrike">
                        <a:solidFill>
                          <a:srgbClr val="000000"/>
                        </a:solidFill>
                        <a:effectLst/>
                        <a:latin typeface="Calibri"/>
                      </a:endParaRPr>
                    </a:p>
                  </a:txBody>
                  <a:tcPr marL="8121" marR="8121" marT="8121" marB="0" anchor="b"/>
                </a:tc>
                <a:tc>
                  <a:txBody>
                    <a:bodyPr/>
                    <a:lstStyle/>
                    <a:p>
                      <a:pPr algn="r" fontAlgn="b"/>
                      <a:r>
                        <a:rPr lang="en-US" sz="900" u="none" strike="noStrike">
                          <a:effectLst/>
                        </a:rPr>
                        <a:t>3</a:t>
                      </a:r>
                      <a:endParaRPr lang="en-US" sz="900" b="0" i="0" u="none" strike="noStrike">
                        <a:solidFill>
                          <a:srgbClr val="000000"/>
                        </a:solidFill>
                        <a:effectLst/>
                        <a:latin typeface="Calibri"/>
                      </a:endParaRPr>
                    </a:p>
                  </a:txBody>
                  <a:tcPr marL="8121" marR="8121" marT="8121" marB="0" anchor="b"/>
                </a:tc>
                <a:tc>
                  <a:txBody>
                    <a:bodyPr/>
                    <a:lstStyle/>
                    <a:p>
                      <a:pPr algn="r" fontAlgn="b"/>
                      <a:r>
                        <a:rPr lang="en-US" sz="900" b="0" i="0" u="none" strike="noStrike" dirty="0" smtClean="0">
                          <a:solidFill>
                            <a:srgbClr val="000000"/>
                          </a:solidFill>
                          <a:effectLst/>
                          <a:latin typeface="Calibri"/>
                        </a:rPr>
                        <a:t>4</a:t>
                      </a:r>
                      <a:endParaRPr lang="en-US" sz="900" b="0" i="0" u="none" strike="noStrike" dirty="0">
                        <a:solidFill>
                          <a:srgbClr val="000000"/>
                        </a:solidFill>
                        <a:effectLst/>
                        <a:latin typeface="Calibri"/>
                      </a:endParaRPr>
                    </a:p>
                  </a:txBody>
                  <a:tcPr marL="8121" marR="8121" marT="8121" marB="0" anchor="b"/>
                </a:tc>
                <a:tc>
                  <a:txBody>
                    <a:bodyPr/>
                    <a:lstStyle/>
                    <a:p>
                      <a:pPr algn="l" fontAlgn="b"/>
                      <a:r>
                        <a:rPr lang="en-US" sz="900" u="none" strike="noStrike">
                          <a:effectLst/>
                        </a:rPr>
                        <a:t> </a:t>
                      </a:r>
                      <a:endParaRPr lang="en-US" sz="900" b="0" i="0" u="none" strike="noStrike">
                        <a:solidFill>
                          <a:srgbClr val="000000"/>
                        </a:solidFill>
                        <a:effectLst/>
                        <a:latin typeface="Calibri"/>
                      </a:endParaRPr>
                    </a:p>
                  </a:txBody>
                  <a:tcPr marL="8121" marR="8121" marT="8121" marB="0" anchor="b"/>
                </a:tc>
                <a:tc>
                  <a:txBody>
                    <a:bodyPr/>
                    <a:lstStyle/>
                    <a:p>
                      <a:pPr algn="l" fontAlgn="b"/>
                      <a:endParaRPr lang="en-US" sz="900" b="0" i="0" u="none" strike="noStrike">
                        <a:solidFill>
                          <a:srgbClr val="000000"/>
                        </a:solidFill>
                        <a:effectLst/>
                        <a:latin typeface="Calibri"/>
                      </a:endParaRPr>
                    </a:p>
                  </a:txBody>
                  <a:tcPr marL="8121" marR="8121" marT="8121" marB="0" anchor="b"/>
                </a:tc>
                <a:tc>
                  <a:txBody>
                    <a:bodyPr/>
                    <a:lstStyle/>
                    <a:p>
                      <a:pPr algn="l" fontAlgn="b"/>
                      <a:endParaRPr lang="en-US" sz="900" b="0" i="0" u="none" strike="noStrike">
                        <a:solidFill>
                          <a:srgbClr val="000000"/>
                        </a:solidFill>
                        <a:effectLst/>
                        <a:latin typeface="Calibri"/>
                      </a:endParaRPr>
                    </a:p>
                  </a:txBody>
                  <a:tcPr marL="8121" marR="8121" marT="8121" marB="0" anchor="b"/>
                </a:tc>
                <a:tc>
                  <a:txBody>
                    <a:bodyPr/>
                    <a:lstStyle/>
                    <a:p>
                      <a:pPr algn="l" fontAlgn="b"/>
                      <a:endParaRPr lang="en-US" sz="900" b="0" i="0" u="none" strike="noStrike">
                        <a:solidFill>
                          <a:srgbClr val="000000"/>
                        </a:solidFill>
                        <a:effectLst/>
                        <a:latin typeface="Calibri"/>
                      </a:endParaRPr>
                    </a:p>
                  </a:txBody>
                  <a:tcPr marL="8121" marR="8121" marT="8121" marB="0" anchor="b"/>
                </a:tc>
                <a:tc>
                  <a:txBody>
                    <a:bodyPr/>
                    <a:lstStyle/>
                    <a:p>
                      <a:pPr algn="l" fontAlgn="b"/>
                      <a:endParaRPr lang="en-US" sz="900" b="0" i="0" u="none" strike="noStrike" dirty="0">
                        <a:solidFill>
                          <a:srgbClr val="000000"/>
                        </a:solidFill>
                        <a:effectLst/>
                        <a:latin typeface="Calibri"/>
                      </a:endParaRPr>
                    </a:p>
                  </a:txBody>
                  <a:tcPr marL="8121" marR="8121" marT="8121" marB="0" anchor="b"/>
                </a:tc>
                <a:tc>
                  <a:txBody>
                    <a:bodyPr/>
                    <a:lstStyle/>
                    <a:p>
                      <a:pPr algn="l" fontAlgn="b"/>
                      <a:endParaRPr lang="en-US" sz="900" b="0" i="0" u="none" strike="noStrike" dirty="0">
                        <a:solidFill>
                          <a:srgbClr val="000000"/>
                        </a:solidFill>
                        <a:effectLst/>
                        <a:latin typeface="Calibri"/>
                      </a:endParaRPr>
                    </a:p>
                  </a:txBody>
                  <a:tcPr marL="8121" marR="8121" marT="8121" marB="0" anchor="b"/>
                </a:tc>
                <a:tc>
                  <a:txBody>
                    <a:bodyPr/>
                    <a:lstStyle/>
                    <a:p>
                      <a:pPr algn="r" fontAlgn="b"/>
                      <a:r>
                        <a:rPr lang="en-US" sz="900" u="none" strike="noStrike" dirty="0" smtClean="0">
                          <a:effectLst/>
                        </a:rPr>
                        <a:t>16</a:t>
                      </a:r>
                      <a:endParaRPr lang="en-US" sz="900" b="0" i="0" u="none" strike="noStrike" dirty="0">
                        <a:solidFill>
                          <a:srgbClr val="000000"/>
                        </a:solidFill>
                        <a:effectLst/>
                        <a:latin typeface="Calibri"/>
                      </a:endParaRPr>
                    </a:p>
                  </a:txBody>
                  <a:tcPr marL="8121" marR="8121" marT="8121" marB="0" anchor="b"/>
                </a:tc>
              </a:tr>
              <a:tr h="435593">
                <a:tc>
                  <a:txBody>
                    <a:bodyPr/>
                    <a:lstStyle/>
                    <a:p>
                      <a:pPr algn="l" fontAlgn="b"/>
                      <a:r>
                        <a:rPr lang="en-US" sz="900" u="none" strike="noStrike" dirty="0">
                          <a:effectLst/>
                        </a:rPr>
                        <a:t>Did you have any challenging experiences in requesting parental </a:t>
                      </a:r>
                      <a:r>
                        <a:rPr lang="en-US" sz="900" u="none" strike="noStrike" dirty="0" smtClean="0">
                          <a:effectLst/>
                        </a:rPr>
                        <a:t>leave?</a:t>
                      </a:r>
                      <a:r>
                        <a:rPr lang="en-US" sz="900" u="none" strike="noStrike" baseline="30000" dirty="0" smtClean="0">
                          <a:effectLst/>
                        </a:rPr>
                        <a:t>1</a:t>
                      </a:r>
                      <a:endParaRPr lang="en-US" sz="900" b="0" i="0" u="none" strike="noStrike" dirty="0">
                        <a:solidFill>
                          <a:srgbClr val="000000"/>
                        </a:solidFill>
                        <a:effectLst/>
                        <a:latin typeface="Calibri"/>
                      </a:endParaRPr>
                    </a:p>
                  </a:txBody>
                  <a:tcPr marL="8121" marR="8121" marT="8121" marB="0" anchor="b">
                    <a:lnB w="12700" cap="flat" cmpd="sng" algn="ctr">
                      <a:solidFill>
                        <a:schemeClr val="tx1"/>
                      </a:solidFill>
                      <a:prstDash val="solid"/>
                      <a:round/>
                      <a:headEnd type="none" w="med" len="med"/>
                      <a:tailEnd type="none" w="med" len="med"/>
                    </a:lnB>
                  </a:tcPr>
                </a:tc>
                <a:tc>
                  <a:txBody>
                    <a:bodyPr/>
                    <a:lstStyle/>
                    <a:p>
                      <a:pPr algn="r" fontAlgn="b"/>
                      <a:r>
                        <a:rPr lang="en-US" sz="900" b="0" i="0" u="none" strike="noStrike" dirty="0" smtClean="0">
                          <a:solidFill>
                            <a:srgbClr val="000000"/>
                          </a:solidFill>
                          <a:effectLst/>
                          <a:latin typeface="Calibri"/>
                        </a:rPr>
                        <a:t>8</a:t>
                      </a:r>
                      <a:endParaRPr lang="en-US" sz="900" b="0" i="0" u="none" strike="noStrike" dirty="0">
                        <a:solidFill>
                          <a:srgbClr val="000000"/>
                        </a:solidFill>
                        <a:effectLst/>
                        <a:latin typeface="Calibri"/>
                      </a:endParaRPr>
                    </a:p>
                  </a:txBody>
                  <a:tcPr marL="8121" marR="8121" marT="8121" marB="0" anchor="b">
                    <a:lnB w="12700" cap="flat" cmpd="sng" algn="ctr">
                      <a:solidFill>
                        <a:schemeClr val="tx1"/>
                      </a:solidFill>
                      <a:prstDash val="solid"/>
                      <a:round/>
                      <a:headEnd type="none" w="med" len="med"/>
                      <a:tailEnd type="none" w="med" len="med"/>
                    </a:lnB>
                  </a:tcPr>
                </a:tc>
                <a:tc>
                  <a:txBody>
                    <a:bodyPr/>
                    <a:lstStyle/>
                    <a:p>
                      <a:pPr algn="r" fontAlgn="b"/>
                      <a:r>
                        <a:rPr lang="en-US" sz="900" b="0" i="0" u="none" strike="noStrike" dirty="0" smtClean="0">
                          <a:solidFill>
                            <a:srgbClr val="000000"/>
                          </a:solidFill>
                          <a:effectLst/>
                          <a:latin typeface="Calibri"/>
                        </a:rPr>
                        <a:t>4</a:t>
                      </a:r>
                      <a:endParaRPr lang="en-US" sz="900" b="0" i="0" u="none" strike="noStrike" dirty="0">
                        <a:solidFill>
                          <a:srgbClr val="000000"/>
                        </a:solidFill>
                        <a:effectLst/>
                        <a:latin typeface="Calibri"/>
                      </a:endParaRPr>
                    </a:p>
                  </a:txBody>
                  <a:tcPr marL="8121" marR="8121" marT="8121" marB="0" anchor="b">
                    <a:lnB w="12700" cap="flat" cmpd="sng" algn="ctr">
                      <a:solidFill>
                        <a:schemeClr val="tx1"/>
                      </a:solidFill>
                      <a:prstDash val="solid"/>
                      <a:round/>
                      <a:headEnd type="none" w="med" len="med"/>
                      <a:tailEnd type="none" w="med" len="med"/>
                    </a:lnB>
                  </a:tcPr>
                </a:tc>
                <a:tc>
                  <a:txBody>
                    <a:bodyPr/>
                    <a:lstStyle/>
                    <a:p>
                      <a:pPr algn="r" fontAlgn="b"/>
                      <a:r>
                        <a:rPr lang="en-US" sz="900" b="0" i="0" u="none" strike="noStrike" dirty="0" smtClean="0">
                          <a:solidFill>
                            <a:srgbClr val="000000"/>
                          </a:solidFill>
                          <a:effectLst/>
                          <a:latin typeface="Calibri"/>
                        </a:rPr>
                        <a:t>4</a:t>
                      </a:r>
                      <a:endParaRPr lang="en-US" sz="900" b="0" i="0" u="none" strike="noStrike" dirty="0">
                        <a:solidFill>
                          <a:srgbClr val="000000"/>
                        </a:solidFill>
                        <a:effectLst/>
                        <a:latin typeface="Calibri"/>
                      </a:endParaRPr>
                    </a:p>
                  </a:txBody>
                  <a:tcPr marL="8121" marR="8121" marT="8121" marB="0" anchor="b">
                    <a:lnB w="12700" cap="flat" cmpd="sng" algn="ctr">
                      <a:solidFill>
                        <a:schemeClr val="tx1"/>
                      </a:solidFill>
                      <a:prstDash val="solid"/>
                      <a:round/>
                      <a:headEnd type="none" w="med" len="med"/>
                      <a:tailEnd type="none" w="med" len="med"/>
                    </a:lnB>
                  </a:tcPr>
                </a:tc>
                <a:tc>
                  <a:txBody>
                    <a:bodyPr/>
                    <a:lstStyle/>
                    <a:p>
                      <a:pPr algn="l" fontAlgn="b"/>
                      <a:r>
                        <a:rPr lang="en-US" sz="900" u="none" strike="noStrike" dirty="0">
                          <a:effectLst/>
                        </a:rPr>
                        <a:t> </a:t>
                      </a:r>
                      <a:endParaRPr lang="en-US" sz="900" b="0" i="0" u="none" strike="noStrike" dirty="0">
                        <a:solidFill>
                          <a:srgbClr val="000000"/>
                        </a:solidFill>
                        <a:effectLst/>
                        <a:latin typeface="Calibri"/>
                      </a:endParaRPr>
                    </a:p>
                  </a:txBody>
                  <a:tcPr marL="8121" marR="8121" marT="8121" marB="0" anchor="b">
                    <a:lnB w="12700" cap="flat" cmpd="sng" algn="ctr">
                      <a:solidFill>
                        <a:schemeClr val="tx1"/>
                      </a:solidFill>
                      <a:prstDash val="solid"/>
                      <a:round/>
                      <a:headEnd type="none" w="med" len="med"/>
                      <a:tailEnd type="none" w="med" len="med"/>
                    </a:lnB>
                  </a:tcPr>
                </a:tc>
                <a:tc>
                  <a:txBody>
                    <a:bodyPr/>
                    <a:lstStyle/>
                    <a:p>
                      <a:pPr algn="l" fontAlgn="b"/>
                      <a:r>
                        <a:rPr lang="en-US" sz="900" u="none" strike="noStrike" dirty="0">
                          <a:effectLst/>
                        </a:rPr>
                        <a:t> </a:t>
                      </a:r>
                      <a:endParaRPr lang="en-US" sz="900" b="0" i="0" u="none" strike="noStrike" dirty="0">
                        <a:solidFill>
                          <a:srgbClr val="000000"/>
                        </a:solidFill>
                        <a:effectLst/>
                        <a:latin typeface="Calibri"/>
                      </a:endParaRPr>
                    </a:p>
                  </a:txBody>
                  <a:tcPr marL="8121" marR="8121" marT="8121" marB="0" anchor="b">
                    <a:lnB w="12700" cap="flat" cmpd="sng" algn="ctr">
                      <a:solidFill>
                        <a:schemeClr val="tx1"/>
                      </a:solidFill>
                      <a:prstDash val="solid"/>
                      <a:round/>
                      <a:headEnd type="none" w="med" len="med"/>
                      <a:tailEnd type="none" w="med" len="med"/>
                    </a:lnB>
                  </a:tcPr>
                </a:tc>
                <a:tc>
                  <a:txBody>
                    <a:bodyPr/>
                    <a:lstStyle/>
                    <a:p>
                      <a:pPr algn="l" fontAlgn="b"/>
                      <a:r>
                        <a:rPr lang="en-US" sz="900" u="none" strike="noStrike" dirty="0">
                          <a:effectLst/>
                        </a:rPr>
                        <a:t> </a:t>
                      </a:r>
                      <a:endParaRPr lang="en-US" sz="900" b="0" i="0" u="none" strike="noStrike" dirty="0">
                        <a:solidFill>
                          <a:srgbClr val="000000"/>
                        </a:solidFill>
                        <a:effectLst/>
                        <a:latin typeface="Calibri"/>
                      </a:endParaRPr>
                    </a:p>
                  </a:txBody>
                  <a:tcPr marL="8121" marR="8121" marT="8121" marB="0" anchor="b">
                    <a:lnB w="12700" cap="flat" cmpd="sng" algn="ctr">
                      <a:solidFill>
                        <a:schemeClr val="tx1"/>
                      </a:solidFill>
                      <a:prstDash val="solid"/>
                      <a:round/>
                      <a:headEnd type="none" w="med" len="med"/>
                      <a:tailEnd type="none" w="med" len="med"/>
                    </a:lnB>
                  </a:tcPr>
                </a:tc>
                <a:tc>
                  <a:txBody>
                    <a:bodyPr/>
                    <a:lstStyle/>
                    <a:p>
                      <a:pPr algn="l" fontAlgn="b"/>
                      <a:r>
                        <a:rPr lang="en-US" sz="900" u="none" strike="noStrike" dirty="0">
                          <a:effectLst/>
                        </a:rPr>
                        <a:t> </a:t>
                      </a:r>
                      <a:endParaRPr lang="en-US" sz="900" b="0" i="0" u="none" strike="noStrike" dirty="0">
                        <a:solidFill>
                          <a:srgbClr val="000000"/>
                        </a:solidFill>
                        <a:effectLst/>
                        <a:latin typeface="Calibri"/>
                      </a:endParaRPr>
                    </a:p>
                  </a:txBody>
                  <a:tcPr marL="8121" marR="8121" marT="8121" marB="0" anchor="b">
                    <a:lnB w="12700" cap="flat" cmpd="sng" algn="ctr">
                      <a:solidFill>
                        <a:schemeClr val="tx1"/>
                      </a:solidFill>
                      <a:prstDash val="solid"/>
                      <a:round/>
                      <a:headEnd type="none" w="med" len="med"/>
                      <a:tailEnd type="none" w="med" len="med"/>
                    </a:lnB>
                  </a:tcPr>
                </a:tc>
                <a:tc>
                  <a:txBody>
                    <a:bodyPr/>
                    <a:lstStyle/>
                    <a:p>
                      <a:pPr algn="l" fontAlgn="b"/>
                      <a:r>
                        <a:rPr lang="en-US" sz="900" u="none" strike="noStrike" dirty="0">
                          <a:effectLst/>
                        </a:rPr>
                        <a:t> </a:t>
                      </a:r>
                      <a:endParaRPr lang="en-US" sz="900" b="0" i="0" u="none" strike="noStrike" dirty="0">
                        <a:solidFill>
                          <a:srgbClr val="000000"/>
                        </a:solidFill>
                        <a:effectLst/>
                        <a:latin typeface="Calibri"/>
                      </a:endParaRPr>
                    </a:p>
                  </a:txBody>
                  <a:tcPr marL="8121" marR="8121" marT="8121" marB="0" anchor="b">
                    <a:lnB w="12700" cap="flat" cmpd="sng" algn="ctr">
                      <a:solidFill>
                        <a:schemeClr val="tx1"/>
                      </a:solidFill>
                      <a:prstDash val="solid"/>
                      <a:round/>
                      <a:headEnd type="none" w="med" len="med"/>
                      <a:tailEnd type="none" w="med" len="med"/>
                    </a:lnB>
                  </a:tcPr>
                </a:tc>
                <a:tc>
                  <a:txBody>
                    <a:bodyPr/>
                    <a:lstStyle/>
                    <a:p>
                      <a:pPr algn="l" fontAlgn="b"/>
                      <a:r>
                        <a:rPr lang="en-US" sz="900" u="none" strike="noStrike" dirty="0">
                          <a:effectLst/>
                        </a:rPr>
                        <a:t> </a:t>
                      </a:r>
                      <a:endParaRPr lang="en-US" sz="900" b="0" i="0" u="none" strike="noStrike" dirty="0">
                        <a:solidFill>
                          <a:srgbClr val="000000"/>
                        </a:solidFill>
                        <a:effectLst/>
                        <a:latin typeface="Calibri"/>
                      </a:endParaRPr>
                    </a:p>
                  </a:txBody>
                  <a:tcPr marL="8121" marR="8121" marT="8121" marB="0" anchor="b">
                    <a:lnB w="12700" cap="flat" cmpd="sng" algn="ctr">
                      <a:solidFill>
                        <a:schemeClr val="tx1"/>
                      </a:solidFill>
                      <a:prstDash val="solid"/>
                      <a:round/>
                      <a:headEnd type="none" w="med" len="med"/>
                      <a:tailEnd type="none" w="med" len="med"/>
                    </a:lnB>
                  </a:tcPr>
                </a:tc>
                <a:tc>
                  <a:txBody>
                    <a:bodyPr/>
                    <a:lstStyle/>
                    <a:p>
                      <a:pPr algn="r" fontAlgn="b"/>
                      <a:r>
                        <a:rPr lang="en-US" sz="900" u="none" strike="noStrike" dirty="0">
                          <a:effectLst/>
                        </a:rPr>
                        <a:t>15</a:t>
                      </a:r>
                      <a:endParaRPr lang="en-US" sz="900" b="0" i="0" u="none" strike="noStrike" dirty="0">
                        <a:solidFill>
                          <a:srgbClr val="000000"/>
                        </a:solidFill>
                        <a:effectLst/>
                        <a:latin typeface="Calibri"/>
                      </a:endParaRPr>
                    </a:p>
                  </a:txBody>
                  <a:tcPr marL="8121" marR="8121" marT="8121" marB="0" anchor="b">
                    <a:lnB w="12700" cap="flat" cmpd="sng" algn="ctr">
                      <a:solidFill>
                        <a:schemeClr val="tx1"/>
                      </a:solidFill>
                      <a:prstDash val="solid"/>
                      <a:round/>
                      <a:headEnd type="none" w="med" len="med"/>
                      <a:tailEnd type="none" w="med" len="med"/>
                    </a:lnB>
                  </a:tcPr>
                </a:tc>
              </a:tr>
              <a:tr h="346495">
                <a:tc>
                  <a:txBody>
                    <a:bodyPr/>
                    <a:lstStyle/>
                    <a:p>
                      <a:pPr algn="l" fontAlgn="b"/>
                      <a:r>
                        <a:rPr lang="en-US" sz="900" u="none" strike="noStrike" baseline="0" dirty="0" smtClean="0">
                          <a:effectLst/>
                        </a:rPr>
                        <a:t>         1. </a:t>
                      </a:r>
                      <a:r>
                        <a:rPr lang="en-US" sz="900" u="none" strike="noStrike" dirty="0" smtClean="0">
                          <a:effectLst/>
                        </a:rPr>
                        <a:t>Accounts for multiple pregnancies.</a:t>
                      </a:r>
                      <a:endParaRPr lang="en-US" sz="900" b="0" i="0" u="none" strike="noStrike" dirty="0">
                        <a:solidFill>
                          <a:srgbClr val="000000"/>
                        </a:solidFill>
                        <a:effectLst/>
                        <a:latin typeface="Calibri"/>
                      </a:endParaRPr>
                    </a:p>
                  </a:txBody>
                  <a:tcPr marL="8121" marR="8121" marT="8121"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dirty="0">
                        <a:solidFill>
                          <a:srgbClr val="000000"/>
                        </a:solidFill>
                        <a:effectLst/>
                        <a:latin typeface="Calibri"/>
                      </a:endParaRPr>
                    </a:p>
                  </a:txBody>
                  <a:tcPr marL="8121" marR="8121" marT="8121"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a:solidFill>
                          <a:srgbClr val="000000"/>
                        </a:solidFill>
                        <a:effectLst/>
                        <a:latin typeface="Calibri"/>
                      </a:endParaRPr>
                    </a:p>
                  </a:txBody>
                  <a:tcPr marL="8121" marR="8121" marT="8121"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dirty="0">
                        <a:solidFill>
                          <a:srgbClr val="000000"/>
                        </a:solidFill>
                        <a:effectLst/>
                        <a:latin typeface="Calibri"/>
                      </a:endParaRPr>
                    </a:p>
                  </a:txBody>
                  <a:tcPr marL="8121" marR="8121" marT="8121"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a:solidFill>
                          <a:srgbClr val="000000"/>
                        </a:solidFill>
                        <a:effectLst/>
                        <a:latin typeface="Calibri"/>
                      </a:endParaRPr>
                    </a:p>
                  </a:txBody>
                  <a:tcPr marL="8121" marR="8121" marT="8121"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dirty="0">
                        <a:solidFill>
                          <a:srgbClr val="000000"/>
                        </a:solidFill>
                        <a:effectLst/>
                        <a:latin typeface="Calibri"/>
                      </a:endParaRPr>
                    </a:p>
                  </a:txBody>
                  <a:tcPr marL="8121" marR="8121" marT="8121"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dirty="0">
                        <a:solidFill>
                          <a:srgbClr val="000000"/>
                        </a:solidFill>
                        <a:effectLst/>
                        <a:latin typeface="Calibri"/>
                      </a:endParaRPr>
                    </a:p>
                  </a:txBody>
                  <a:tcPr marL="8121" marR="8121" marT="8121"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a:solidFill>
                          <a:srgbClr val="000000"/>
                        </a:solidFill>
                        <a:effectLst/>
                        <a:latin typeface="Calibri"/>
                      </a:endParaRPr>
                    </a:p>
                  </a:txBody>
                  <a:tcPr marL="8121" marR="8121" marT="8121"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dirty="0">
                        <a:solidFill>
                          <a:srgbClr val="000000"/>
                        </a:solidFill>
                        <a:effectLst/>
                        <a:latin typeface="Calibri"/>
                      </a:endParaRPr>
                    </a:p>
                  </a:txBody>
                  <a:tcPr marL="8121" marR="8121" marT="8121"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a:solidFill>
                          <a:srgbClr val="000000"/>
                        </a:solidFill>
                        <a:effectLst/>
                        <a:latin typeface="Calibri"/>
                      </a:endParaRPr>
                    </a:p>
                  </a:txBody>
                  <a:tcPr marL="8121" marR="8121" marT="8121"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dirty="0">
                        <a:solidFill>
                          <a:srgbClr val="000000"/>
                        </a:solidFill>
                        <a:effectLst/>
                        <a:latin typeface="Calibri"/>
                      </a:endParaRPr>
                    </a:p>
                  </a:txBody>
                  <a:tcPr marL="8121" marR="8121" marT="8121"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r h="346495">
                <a:tc>
                  <a:txBody>
                    <a:bodyPr/>
                    <a:lstStyle/>
                    <a:p>
                      <a:pPr algn="l" fontAlgn="b"/>
                      <a:endParaRPr lang="en-US" sz="900" b="0" i="0" u="none" strike="noStrike" dirty="0">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dirty="0">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dirty="0">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dirty="0">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dirty="0">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fontAlgn="b"/>
                      <a:endParaRPr lang="en-US" sz="900" b="0" i="0" u="none" strike="noStrike" dirty="0">
                        <a:solidFill>
                          <a:srgbClr val="000000"/>
                        </a:solidFill>
                        <a:effectLst/>
                        <a:latin typeface="Calibri"/>
                      </a:endParaRPr>
                    </a:p>
                  </a:txBody>
                  <a:tcPr marL="8121" marR="8121" marT="8121"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1794594273"/>
      </p:ext>
    </p:extLst>
  </p:cSld>
  <p:clrMapOvr>
    <a:masterClrMapping/>
  </p:clrMapOvr>
  <mc:AlternateContent xmlns:mc="http://schemas.openxmlformats.org/markup-compatibility/2006" xmlns:p14="http://schemas.microsoft.com/office/powerpoint/2010/main">
    <mc:Choice Requires="p14">
      <p:transition spd="slow" p14:dur="2250">
        <p14:revea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70874806"/>
              </p:ext>
            </p:extLst>
          </p:nvPr>
        </p:nvGraphicFramePr>
        <p:xfrm>
          <a:off x="3338689" y="152400"/>
          <a:ext cx="5791200" cy="6330345"/>
        </p:xfrm>
        <a:graphic>
          <a:graphicData uri="http://schemas.openxmlformats.org/drawingml/2006/table">
            <a:tbl>
              <a:tblPr>
                <a:tableStyleId>{5C22544A-7EE6-4342-B048-85BDC9FD1C3A}</a:tableStyleId>
              </a:tblPr>
              <a:tblGrid>
                <a:gridCol w="3938868"/>
                <a:gridCol w="1852332"/>
              </a:tblGrid>
              <a:tr h="335177">
                <a:tc>
                  <a:txBody>
                    <a:bodyPr/>
                    <a:lstStyle/>
                    <a:p>
                      <a:pPr algn="l" fontAlgn="b"/>
                      <a:endParaRPr lang="en-US" sz="1050" b="1" i="0" u="none" strike="noStrike" dirty="0">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b"/>
                      <a:r>
                        <a:rPr lang="en-US" sz="1050" u="none" strike="noStrike">
                          <a:effectLst/>
                          <a:latin typeface="+mn-lt"/>
                        </a:rPr>
                        <a:t> </a:t>
                      </a:r>
                      <a:endParaRPr lang="en-US" sz="1050" b="0" i="0" u="none" strike="noStrike">
                        <a:solidFill>
                          <a:srgbClr val="000000"/>
                        </a:solidFill>
                        <a:effectLst/>
                        <a:latin typeface="+mn-lt"/>
                      </a:endParaRPr>
                    </a:p>
                  </a:txBody>
                  <a:tcPr marL="0" marR="0" marT="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111726">
                <a:tc>
                  <a:txBody>
                    <a:bodyPr/>
                    <a:lstStyle/>
                    <a:p>
                      <a:pPr algn="l" fontAlgn="b"/>
                      <a:r>
                        <a:rPr lang="en-US" sz="1050" b="1" u="none" strike="noStrike" dirty="0" smtClean="0">
                          <a:effectLst/>
                          <a:latin typeface="+mn-lt"/>
                        </a:rPr>
                        <a:t>15 </a:t>
                      </a:r>
                      <a:r>
                        <a:rPr lang="en-US" sz="1050" b="1" u="none" strike="noStrike" dirty="0">
                          <a:effectLst/>
                          <a:latin typeface="+mn-lt"/>
                        </a:rPr>
                        <a:t>Respondents</a:t>
                      </a:r>
                      <a:endParaRPr lang="en-US" sz="1050" b="1" i="0" u="none" strike="noStrike" dirty="0">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tcPr>
                </a:tc>
                <a:tc>
                  <a:txBody>
                    <a:bodyPr/>
                    <a:lstStyle/>
                    <a:p>
                      <a:pPr algn="ctr" fontAlgn="b"/>
                      <a:r>
                        <a:rPr lang="en-US" sz="1050" b="1" u="none" strike="noStrike" dirty="0">
                          <a:effectLst/>
                          <a:latin typeface="+mn-lt"/>
                        </a:rPr>
                        <a:t>TOTAL</a:t>
                      </a:r>
                      <a:endParaRPr lang="en-US" sz="1050" b="1" i="0" u="none" strike="noStrike" dirty="0">
                        <a:solidFill>
                          <a:srgbClr val="000000"/>
                        </a:solidFill>
                        <a:effectLst/>
                        <a:latin typeface="+mn-lt"/>
                      </a:endParaRPr>
                    </a:p>
                  </a:txBody>
                  <a:tcPr marL="0" marR="0" marT="0" marB="0" anchor="b">
                    <a:lnR w="12700" cap="flat" cmpd="sng" algn="ctr">
                      <a:solidFill>
                        <a:schemeClr val="tx1"/>
                      </a:solidFill>
                      <a:prstDash val="solid"/>
                      <a:round/>
                      <a:headEnd type="none" w="med" len="med"/>
                      <a:tailEnd type="none" w="med" len="med"/>
                    </a:lnR>
                  </a:tcPr>
                </a:tc>
              </a:tr>
              <a:tr h="111726">
                <a:tc>
                  <a:txBody>
                    <a:bodyPr/>
                    <a:lstStyle/>
                    <a:p>
                      <a:pPr algn="l" fontAlgn="b"/>
                      <a:endParaRPr lang="en-US" sz="1050" b="1" i="0" u="none" strike="noStrike" dirty="0">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tcPr>
                </a:tc>
                <a:tc>
                  <a:txBody>
                    <a:bodyPr/>
                    <a:lstStyle/>
                    <a:p>
                      <a:pPr algn="ctr" fontAlgn="b"/>
                      <a:endParaRPr lang="en-US" sz="1050" b="1" i="0" u="none" strike="noStrike">
                        <a:solidFill>
                          <a:srgbClr val="000000"/>
                        </a:solidFill>
                        <a:effectLst/>
                        <a:latin typeface="+mn-lt"/>
                      </a:endParaRPr>
                    </a:p>
                  </a:txBody>
                  <a:tcPr marL="0" marR="0" marT="0" marB="0" anchor="b">
                    <a:lnR w="12700" cap="flat" cmpd="sng" algn="ctr">
                      <a:solidFill>
                        <a:schemeClr val="tx1"/>
                      </a:solidFill>
                      <a:prstDash val="solid"/>
                      <a:round/>
                      <a:headEnd type="none" w="med" len="med"/>
                      <a:tailEnd type="none" w="med" len="med"/>
                    </a:lnR>
                  </a:tcPr>
                </a:tc>
              </a:tr>
              <a:tr h="111726">
                <a:tc>
                  <a:txBody>
                    <a:bodyPr/>
                    <a:lstStyle/>
                    <a:p>
                      <a:pPr algn="l" fontAlgn="b"/>
                      <a:r>
                        <a:rPr lang="en-US" sz="1050" b="1" u="none" strike="noStrike" dirty="0" smtClean="0">
                          <a:effectLst/>
                          <a:latin typeface="+mn-lt"/>
                        </a:rPr>
                        <a:t>DUTIES &amp; MONETARY</a:t>
                      </a:r>
                      <a:endParaRPr lang="en-US" sz="1050" b="1" i="0" u="none" strike="noStrike" dirty="0">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tcPr>
                </a:tc>
                <a:tc>
                  <a:txBody>
                    <a:bodyPr/>
                    <a:lstStyle/>
                    <a:p>
                      <a:pPr algn="ctr" fontAlgn="b"/>
                      <a:endParaRPr lang="en-US" sz="1050" b="1" i="0" u="none" strike="noStrike">
                        <a:solidFill>
                          <a:srgbClr val="000000"/>
                        </a:solidFill>
                        <a:effectLst/>
                        <a:latin typeface="+mn-lt"/>
                      </a:endParaRPr>
                    </a:p>
                  </a:txBody>
                  <a:tcPr marL="0" marR="0" marT="0" marB="0" anchor="b">
                    <a:lnR w="12700" cap="flat" cmpd="sng" algn="ctr">
                      <a:solidFill>
                        <a:schemeClr val="tx1"/>
                      </a:solidFill>
                      <a:prstDash val="solid"/>
                      <a:round/>
                      <a:headEnd type="none" w="med" len="med"/>
                      <a:tailEnd type="none" w="med" len="med"/>
                    </a:lnR>
                  </a:tcPr>
                </a:tc>
              </a:tr>
              <a:tr h="111726">
                <a:tc>
                  <a:txBody>
                    <a:bodyPr/>
                    <a:lstStyle/>
                    <a:p>
                      <a:pPr algn="l" fontAlgn="b"/>
                      <a:r>
                        <a:rPr lang="en-US" sz="1050" u="none" strike="noStrike" dirty="0">
                          <a:effectLst/>
                          <a:latin typeface="+mn-lt"/>
                        </a:rPr>
                        <a:t>6-8 week paid leave</a:t>
                      </a:r>
                      <a:endParaRPr lang="en-US" sz="1050" b="0" i="0" u="none" strike="noStrike" dirty="0">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tcPr>
                </a:tc>
                <a:tc>
                  <a:txBody>
                    <a:bodyPr/>
                    <a:lstStyle/>
                    <a:p>
                      <a:pPr algn="ctr" fontAlgn="b"/>
                      <a:r>
                        <a:rPr lang="en-US" sz="1050" u="none" strike="noStrike">
                          <a:effectLst/>
                          <a:latin typeface="+mn-lt"/>
                        </a:rPr>
                        <a:t>13</a:t>
                      </a:r>
                      <a:endParaRPr lang="en-US" sz="1050" b="0" i="0" u="none" strike="noStrike">
                        <a:solidFill>
                          <a:srgbClr val="000000"/>
                        </a:solidFill>
                        <a:effectLst/>
                        <a:latin typeface="+mn-lt"/>
                      </a:endParaRPr>
                    </a:p>
                  </a:txBody>
                  <a:tcPr marL="0" marR="0" marT="0" marB="0" anchor="b">
                    <a:lnR w="12700" cap="flat" cmpd="sng" algn="ctr">
                      <a:solidFill>
                        <a:schemeClr val="tx1"/>
                      </a:solidFill>
                      <a:prstDash val="solid"/>
                      <a:round/>
                      <a:headEnd type="none" w="med" len="med"/>
                      <a:tailEnd type="none" w="med" len="med"/>
                    </a:lnR>
                  </a:tcPr>
                </a:tc>
              </a:tr>
              <a:tr h="111726">
                <a:tc>
                  <a:txBody>
                    <a:bodyPr/>
                    <a:lstStyle/>
                    <a:p>
                      <a:pPr algn="l" fontAlgn="b"/>
                      <a:r>
                        <a:rPr lang="en-US" sz="1050" u="none" strike="noStrike">
                          <a:effectLst/>
                          <a:latin typeface="+mn-lt"/>
                        </a:rPr>
                        <a:t>No teaching sem</a:t>
                      </a:r>
                      <a:endParaRPr lang="en-US" sz="1050" b="0" i="0" u="none" strike="noStrike">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tcPr>
                </a:tc>
                <a:tc>
                  <a:txBody>
                    <a:bodyPr/>
                    <a:lstStyle/>
                    <a:p>
                      <a:pPr algn="ctr" fontAlgn="b"/>
                      <a:r>
                        <a:rPr lang="en-US" sz="1050" u="none" strike="noStrike" dirty="0">
                          <a:effectLst/>
                          <a:latin typeface="+mn-lt"/>
                        </a:rPr>
                        <a:t>13</a:t>
                      </a:r>
                      <a:endParaRPr lang="en-US" sz="1050" b="0" i="0" u="none" strike="noStrike" dirty="0">
                        <a:solidFill>
                          <a:srgbClr val="000000"/>
                        </a:solidFill>
                        <a:effectLst/>
                        <a:latin typeface="+mn-lt"/>
                      </a:endParaRPr>
                    </a:p>
                  </a:txBody>
                  <a:tcPr marL="0" marR="0" marT="0" marB="0" anchor="b">
                    <a:lnR w="12700" cap="flat" cmpd="sng" algn="ctr">
                      <a:solidFill>
                        <a:schemeClr val="tx1"/>
                      </a:solidFill>
                      <a:prstDash val="solid"/>
                      <a:round/>
                      <a:headEnd type="none" w="med" len="med"/>
                      <a:tailEnd type="none" w="med" len="med"/>
                    </a:lnR>
                  </a:tcPr>
                </a:tc>
              </a:tr>
              <a:tr h="111726">
                <a:tc>
                  <a:txBody>
                    <a:bodyPr/>
                    <a:lstStyle/>
                    <a:p>
                      <a:pPr algn="l" fontAlgn="b"/>
                      <a:r>
                        <a:rPr lang="en-US" sz="1050" u="none" strike="noStrike">
                          <a:effectLst/>
                          <a:latin typeface="+mn-lt"/>
                        </a:rPr>
                        <a:t>Tenure Clock Stoppage</a:t>
                      </a:r>
                      <a:endParaRPr lang="en-US" sz="1050" b="0" i="0" u="none" strike="noStrike">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tcPr>
                </a:tc>
                <a:tc>
                  <a:txBody>
                    <a:bodyPr/>
                    <a:lstStyle/>
                    <a:p>
                      <a:pPr algn="ctr" fontAlgn="b"/>
                      <a:r>
                        <a:rPr lang="en-US" sz="1050" u="none" strike="noStrike" dirty="0">
                          <a:effectLst/>
                          <a:latin typeface="+mn-lt"/>
                        </a:rPr>
                        <a:t>7</a:t>
                      </a:r>
                      <a:endParaRPr lang="en-US" sz="1050" b="0" i="0" u="none" strike="noStrike" dirty="0">
                        <a:solidFill>
                          <a:srgbClr val="000000"/>
                        </a:solidFill>
                        <a:effectLst/>
                        <a:latin typeface="+mn-lt"/>
                      </a:endParaRPr>
                    </a:p>
                  </a:txBody>
                  <a:tcPr marL="0" marR="0" marT="0" marB="0" anchor="b">
                    <a:lnR w="12700" cap="flat" cmpd="sng" algn="ctr">
                      <a:solidFill>
                        <a:schemeClr val="tx1"/>
                      </a:solidFill>
                      <a:prstDash val="solid"/>
                      <a:round/>
                      <a:headEnd type="none" w="med" len="med"/>
                      <a:tailEnd type="none" w="med" len="med"/>
                    </a:lnR>
                  </a:tcPr>
                </a:tc>
              </a:tr>
              <a:tr h="111726">
                <a:tc>
                  <a:txBody>
                    <a:bodyPr/>
                    <a:lstStyle/>
                    <a:p>
                      <a:pPr algn="l" fontAlgn="b"/>
                      <a:r>
                        <a:rPr lang="en-US" sz="1050" u="none" strike="noStrike">
                          <a:effectLst/>
                          <a:latin typeface="+mn-lt"/>
                        </a:rPr>
                        <a:t>Transparent MID policy</a:t>
                      </a:r>
                      <a:endParaRPr lang="en-US" sz="1050" b="0" i="0" u="none" strike="noStrike">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tcPr>
                </a:tc>
                <a:tc>
                  <a:txBody>
                    <a:bodyPr/>
                    <a:lstStyle/>
                    <a:p>
                      <a:pPr algn="ctr" fontAlgn="b"/>
                      <a:r>
                        <a:rPr lang="en-US" sz="1050" b="0" i="0" u="none" strike="noStrike" dirty="0" smtClean="0">
                          <a:solidFill>
                            <a:srgbClr val="000000"/>
                          </a:solidFill>
                          <a:effectLst/>
                          <a:latin typeface="+mn-lt"/>
                        </a:rPr>
                        <a:t>4</a:t>
                      </a:r>
                      <a:endParaRPr lang="en-US" sz="1050" b="0" i="0" u="none" strike="noStrike" dirty="0">
                        <a:solidFill>
                          <a:srgbClr val="000000"/>
                        </a:solidFill>
                        <a:effectLst/>
                        <a:latin typeface="+mn-lt"/>
                      </a:endParaRPr>
                    </a:p>
                  </a:txBody>
                  <a:tcPr marL="0" marR="0" marT="0" marB="0" anchor="b">
                    <a:lnR w="12700" cap="flat" cmpd="sng" algn="ctr">
                      <a:solidFill>
                        <a:schemeClr val="tx1"/>
                      </a:solidFill>
                      <a:prstDash val="solid"/>
                      <a:round/>
                      <a:headEnd type="none" w="med" len="med"/>
                      <a:tailEnd type="none" w="med" len="med"/>
                    </a:lnR>
                  </a:tcPr>
                </a:tc>
              </a:tr>
              <a:tr h="111726">
                <a:tc>
                  <a:txBody>
                    <a:bodyPr/>
                    <a:lstStyle/>
                    <a:p>
                      <a:pPr algn="l" fontAlgn="b"/>
                      <a:r>
                        <a:rPr lang="en-US" sz="1050" u="none" strike="noStrike">
                          <a:effectLst/>
                          <a:latin typeface="+mn-lt"/>
                        </a:rPr>
                        <a:t>Telecommuting option</a:t>
                      </a:r>
                      <a:endParaRPr lang="en-US" sz="1050" b="0" i="0" u="none" strike="noStrike">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tcPr>
                </a:tc>
                <a:tc>
                  <a:txBody>
                    <a:bodyPr/>
                    <a:lstStyle/>
                    <a:p>
                      <a:pPr algn="ctr" fontAlgn="b"/>
                      <a:r>
                        <a:rPr lang="en-US" sz="1050" u="none" strike="noStrike" dirty="0">
                          <a:effectLst/>
                          <a:latin typeface="+mn-lt"/>
                        </a:rPr>
                        <a:t>2</a:t>
                      </a:r>
                      <a:endParaRPr lang="en-US" sz="1050" b="0" i="0" u="none" strike="noStrike" dirty="0">
                        <a:solidFill>
                          <a:srgbClr val="000000"/>
                        </a:solidFill>
                        <a:effectLst/>
                        <a:latin typeface="+mn-lt"/>
                      </a:endParaRPr>
                    </a:p>
                  </a:txBody>
                  <a:tcPr marL="0" marR="0" marT="0" marB="0" anchor="b">
                    <a:lnR w="12700" cap="flat" cmpd="sng" algn="ctr">
                      <a:solidFill>
                        <a:schemeClr val="tx1"/>
                      </a:solidFill>
                      <a:prstDash val="solid"/>
                      <a:round/>
                      <a:headEnd type="none" w="med" len="med"/>
                      <a:tailEnd type="none" w="med" len="med"/>
                    </a:lnR>
                  </a:tcPr>
                </a:tc>
              </a:tr>
              <a:tr h="111726">
                <a:tc>
                  <a:txBody>
                    <a:bodyPr/>
                    <a:lstStyle/>
                    <a:p>
                      <a:pPr algn="l" fontAlgn="b"/>
                      <a:r>
                        <a:rPr lang="en-US" sz="1050" u="none" strike="noStrike">
                          <a:effectLst/>
                          <a:latin typeface="+mn-lt"/>
                        </a:rPr>
                        <a:t>Reduction in research/service obl.</a:t>
                      </a:r>
                      <a:endParaRPr lang="en-US" sz="1050" b="0" i="0" u="none" strike="noStrike">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tcPr>
                </a:tc>
                <a:tc>
                  <a:txBody>
                    <a:bodyPr/>
                    <a:lstStyle/>
                    <a:p>
                      <a:pPr algn="ctr" fontAlgn="b"/>
                      <a:r>
                        <a:rPr lang="en-US" sz="1050" u="none" strike="noStrike" dirty="0">
                          <a:effectLst/>
                          <a:latin typeface="+mn-lt"/>
                        </a:rPr>
                        <a:t>1</a:t>
                      </a:r>
                      <a:endParaRPr lang="en-US" sz="1050" b="0" i="0" u="none" strike="noStrike" dirty="0">
                        <a:solidFill>
                          <a:srgbClr val="000000"/>
                        </a:solidFill>
                        <a:effectLst/>
                        <a:latin typeface="+mn-lt"/>
                      </a:endParaRPr>
                    </a:p>
                  </a:txBody>
                  <a:tcPr marL="0" marR="0" marT="0" marB="0" anchor="b">
                    <a:lnR w="12700" cap="flat" cmpd="sng" algn="ctr">
                      <a:solidFill>
                        <a:schemeClr val="tx1"/>
                      </a:solidFill>
                      <a:prstDash val="solid"/>
                      <a:round/>
                      <a:headEnd type="none" w="med" len="med"/>
                      <a:tailEnd type="none" w="med" len="med"/>
                    </a:lnR>
                  </a:tcPr>
                </a:tc>
              </a:tr>
              <a:tr h="223452">
                <a:tc>
                  <a:txBody>
                    <a:bodyPr/>
                    <a:lstStyle/>
                    <a:p>
                      <a:pPr algn="l" fontAlgn="b"/>
                      <a:r>
                        <a:rPr lang="en-US" sz="1050" u="none" strike="noStrike" dirty="0">
                          <a:effectLst/>
                          <a:latin typeface="+mn-lt"/>
                        </a:rPr>
                        <a:t>1 semester full pay; or 2 semesters 1/2 pay</a:t>
                      </a:r>
                      <a:endParaRPr lang="en-US" sz="1050" b="0" i="0" u="none" strike="noStrike" dirty="0">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tcPr>
                </a:tc>
                <a:tc>
                  <a:txBody>
                    <a:bodyPr/>
                    <a:lstStyle/>
                    <a:p>
                      <a:pPr algn="ctr" fontAlgn="b"/>
                      <a:r>
                        <a:rPr lang="en-US" sz="1050" u="none" strike="noStrike" dirty="0">
                          <a:effectLst/>
                          <a:latin typeface="+mn-lt"/>
                        </a:rPr>
                        <a:t>1</a:t>
                      </a:r>
                      <a:endParaRPr lang="en-US" sz="1050" b="0" i="0" u="none" strike="noStrike" dirty="0">
                        <a:solidFill>
                          <a:srgbClr val="000000"/>
                        </a:solidFill>
                        <a:effectLst/>
                        <a:latin typeface="+mn-lt"/>
                      </a:endParaRPr>
                    </a:p>
                  </a:txBody>
                  <a:tcPr marL="0" marR="0" marT="0" marB="0" anchor="b">
                    <a:lnR w="12700" cap="flat" cmpd="sng" algn="ctr">
                      <a:solidFill>
                        <a:schemeClr val="tx1"/>
                      </a:solidFill>
                      <a:prstDash val="solid"/>
                      <a:round/>
                      <a:headEnd type="none" w="med" len="med"/>
                      <a:tailEnd type="none" w="med" len="med"/>
                    </a:lnR>
                  </a:tcPr>
                </a:tc>
              </a:tr>
              <a:tr h="111726">
                <a:tc>
                  <a:txBody>
                    <a:bodyPr/>
                    <a:lstStyle/>
                    <a:p>
                      <a:pPr algn="l" fontAlgn="b"/>
                      <a:endParaRPr lang="en-US" sz="1050" b="1" i="0" u="none" strike="noStrike">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tcPr>
                </a:tc>
                <a:tc>
                  <a:txBody>
                    <a:bodyPr/>
                    <a:lstStyle/>
                    <a:p>
                      <a:pPr algn="ctr" fontAlgn="b"/>
                      <a:endParaRPr lang="en-US" sz="1050" b="0" i="0" u="none" strike="noStrike" dirty="0">
                        <a:solidFill>
                          <a:srgbClr val="000000"/>
                        </a:solidFill>
                        <a:effectLst/>
                        <a:latin typeface="+mn-lt"/>
                      </a:endParaRPr>
                    </a:p>
                  </a:txBody>
                  <a:tcPr marL="0" marR="0" marT="0" marB="0" anchor="b">
                    <a:lnR w="12700" cap="flat" cmpd="sng" algn="ctr">
                      <a:solidFill>
                        <a:schemeClr val="tx1"/>
                      </a:solidFill>
                      <a:prstDash val="solid"/>
                      <a:round/>
                      <a:headEnd type="none" w="med" len="med"/>
                      <a:tailEnd type="none" w="med" len="med"/>
                    </a:lnR>
                  </a:tcPr>
                </a:tc>
              </a:tr>
              <a:tr h="111726">
                <a:tc>
                  <a:txBody>
                    <a:bodyPr/>
                    <a:lstStyle/>
                    <a:p>
                      <a:pPr algn="l" fontAlgn="b"/>
                      <a:r>
                        <a:rPr lang="en-US" sz="1050" b="1" u="none" strike="noStrike" dirty="0">
                          <a:effectLst/>
                          <a:latin typeface="+mn-lt"/>
                        </a:rPr>
                        <a:t>CHILDCARE  </a:t>
                      </a:r>
                      <a:endParaRPr lang="en-US" sz="1050" b="1" i="0" u="none" strike="noStrike" dirty="0">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tcPr>
                </a:tc>
                <a:tc>
                  <a:txBody>
                    <a:bodyPr/>
                    <a:lstStyle/>
                    <a:p>
                      <a:pPr algn="ctr" fontAlgn="b"/>
                      <a:endParaRPr lang="en-US" sz="1050" b="0" i="0" u="none" strike="noStrike" dirty="0">
                        <a:solidFill>
                          <a:srgbClr val="000000"/>
                        </a:solidFill>
                        <a:effectLst/>
                        <a:latin typeface="+mn-lt"/>
                      </a:endParaRPr>
                    </a:p>
                  </a:txBody>
                  <a:tcPr marL="0" marR="0" marT="0" marB="0" anchor="b">
                    <a:lnR w="12700" cap="flat" cmpd="sng" algn="ctr">
                      <a:solidFill>
                        <a:schemeClr val="tx1"/>
                      </a:solidFill>
                      <a:prstDash val="solid"/>
                      <a:round/>
                      <a:headEnd type="none" w="med" len="med"/>
                      <a:tailEnd type="none" w="med" len="med"/>
                    </a:lnR>
                  </a:tcPr>
                </a:tc>
              </a:tr>
              <a:tr h="111726">
                <a:tc>
                  <a:txBody>
                    <a:bodyPr/>
                    <a:lstStyle/>
                    <a:p>
                      <a:pPr algn="l" fontAlgn="b"/>
                      <a:r>
                        <a:rPr lang="en-US" sz="1050" u="none" strike="noStrike">
                          <a:effectLst/>
                          <a:latin typeface="+mn-lt"/>
                        </a:rPr>
                        <a:t>Subsidized childcare</a:t>
                      </a:r>
                      <a:endParaRPr lang="en-US" sz="1050" b="0" i="0" u="none" strike="noStrike">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tcPr>
                </a:tc>
                <a:tc>
                  <a:txBody>
                    <a:bodyPr/>
                    <a:lstStyle/>
                    <a:p>
                      <a:pPr algn="ctr" fontAlgn="b"/>
                      <a:r>
                        <a:rPr lang="en-US" sz="1050" u="none" strike="noStrike" dirty="0">
                          <a:effectLst/>
                          <a:latin typeface="+mn-lt"/>
                        </a:rPr>
                        <a:t>5</a:t>
                      </a:r>
                      <a:endParaRPr lang="en-US" sz="1050" b="0" i="0" u="none" strike="noStrike" dirty="0">
                        <a:solidFill>
                          <a:srgbClr val="000000"/>
                        </a:solidFill>
                        <a:effectLst/>
                        <a:latin typeface="+mn-lt"/>
                      </a:endParaRPr>
                    </a:p>
                  </a:txBody>
                  <a:tcPr marL="0" marR="0" marT="0" marB="0" anchor="b">
                    <a:lnR w="12700" cap="flat" cmpd="sng" algn="ctr">
                      <a:solidFill>
                        <a:schemeClr val="tx1"/>
                      </a:solidFill>
                      <a:prstDash val="solid"/>
                      <a:round/>
                      <a:headEnd type="none" w="med" len="med"/>
                      <a:tailEnd type="none" w="med" len="med"/>
                    </a:lnR>
                  </a:tcPr>
                </a:tc>
              </a:tr>
              <a:tr h="223452">
                <a:tc>
                  <a:txBody>
                    <a:bodyPr/>
                    <a:lstStyle/>
                    <a:p>
                      <a:pPr algn="l" fontAlgn="b"/>
                      <a:r>
                        <a:rPr lang="en-US" sz="1050" u="none" strike="noStrike" dirty="0">
                          <a:effectLst/>
                          <a:latin typeface="+mn-lt"/>
                        </a:rPr>
                        <a:t>Childcare grant if Creative School was full</a:t>
                      </a:r>
                      <a:endParaRPr lang="en-US" sz="1050" b="0" i="0" u="none" strike="noStrike" dirty="0">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tcPr>
                </a:tc>
                <a:tc>
                  <a:txBody>
                    <a:bodyPr/>
                    <a:lstStyle/>
                    <a:p>
                      <a:pPr algn="ctr" fontAlgn="b"/>
                      <a:r>
                        <a:rPr lang="en-US" sz="1050" u="none" strike="noStrike" dirty="0">
                          <a:effectLst/>
                          <a:latin typeface="+mn-lt"/>
                        </a:rPr>
                        <a:t>5</a:t>
                      </a:r>
                      <a:endParaRPr lang="en-US" sz="1050" b="0" i="0" u="none" strike="noStrike" dirty="0">
                        <a:solidFill>
                          <a:srgbClr val="000000"/>
                        </a:solidFill>
                        <a:effectLst/>
                        <a:latin typeface="+mn-lt"/>
                      </a:endParaRPr>
                    </a:p>
                  </a:txBody>
                  <a:tcPr marL="0" marR="0" marT="0" marB="0" anchor="b">
                    <a:lnR w="12700" cap="flat" cmpd="sng" algn="ctr">
                      <a:solidFill>
                        <a:schemeClr val="tx1"/>
                      </a:solidFill>
                      <a:prstDash val="solid"/>
                      <a:round/>
                      <a:headEnd type="none" w="med" len="med"/>
                      <a:tailEnd type="none" w="med" len="med"/>
                    </a:lnR>
                  </a:tcPr>
                </a:tc>
              </a:tr>
              <a:tr h="223452">
                <a:tc>
                  <a:txBody>
                    <a:bodyPr/>
                    <a:lstStyle/>
                    <a:p>
                      <a:pPr algn="l" fontAlgn="b"/>
                      <a:r>
                        <a:rPr lang="en-US" sz="1050" u="none" strike="noStrike">
                          <a:effectLst/>
                          <a:latin typeface="+mn-lt"/>
                        </a:rPr>
                        <a:t>Benefit of college tuition for dependents</a:t>
                      </a:r>
                      <a:endParaRPr lang="en-US" sz="1050" b="0" i="0" u="none" strike="noStrike">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tcPr>
                </a:tc>
                <a:tc>
                  <a:txBody>
                    <a:bodyPr/>
                    <a:lstStyle/>
                    <a:p>
                      <a:pPr algn="ctr" fontAlgn="b"/>
                      <a:r>
                        <a:rPr lang="en-US" sz="1050" u="none" strike="noStrike" dirty="0">
                          <a:effectLst/>
                          <a:latin typeface="+mn-lt"/>
                        </a:rPr>
                        <a:t>4</a:t>
                      </a:r>
                      <a:endParaRPr lang="en-US" sz="1050" b="0" i="0" u="none" strike="noStrike" dirty="0">
                        <a:solidFill>
                          <a:srgbClr val="000000"/>
                        </a:solidFill>
                        <a:effectLst/>
                        <a:latin typeface="+mn-lt"/>
                      </a:endParaRPr>
                    </a:p>
                  </a:txBody>
                  <a:tcPr marL="0" marR="0" marT="0" marB="0" anchor="b">
                    <a:lnR w="12700" cap="flat" cmpd="sng" algn="ctr">
                      <a:solidFill>
                        <a:schemeClr val="tx1"/>
                      </a:solidFill>
                      <a:prstDash val="solid"/>
                      <a:round/>
                      <a:headEnd type="none" w="med" len="med"/>
                      <a:tailEnd type="none" w="med" len="med"/>
                    </a:lnR>
                  </a:tcPr>
                </a:tc>
              </a:tr>
              <a:tr h="111726">
                <a:tc>
                  <a:txBody>
                    <a:bodyPr/>
                    <a:lstStyle/>
                    <a:p>
                      <a:pPr algn="l" fontAlgn="b"/>
                      <a:r>
                        <a:rPr lang="en-US" sz="1050" u="none" strike="noStrike">
                          <a:effectLst/>
                          <a:latin typeface="+mn-lt"/>
                        </a:rPr>
                        <a:t>Conference Child care grant</a:t>
                      </a:r>
                      <a:endParaRPr lang="en-US" sz="1050" b="0" i="0" u="none" strike="noStrike">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tcPr>
                </a:tc>
                <a:tc>
                  <a:txBody>
                    <a:bodyPr/>
                    <a:lstStyle/>
                    <a:p>
                      <a:pPr algn="ctr" fontAlgn="b"/>
                      <a:r>
                        <a:rPr lang="en-US" sz="1050" u="none" strike="noStrike" dirty="0">
                          <a:effectLst/>
                          <a:latin typeface="+mn-lt"/>
                        </a:rPr>
                        <a:t>3</a:t>
                      </a:r>
                      <a:endParaRPr lang="en-US" sz="1050" b="0" i="0" u="none" strike="noStrike" dirty="0">
                        <a:solidFill>
                          <a:srgbClr val="000000"/>
                        </a:solidFill>
                        <a:effectLst/>
                        <a:latin typeface="+mn-lt"/>
                      </a:endParaRPr>
                    </a:p>
                  </a:txBody>
                  <a:tcPr marL="0" marR="0" marT="0" marB="0" anchor="b">
                    <a:lnR w="12700" cap="flat" cmpd="sng" algn="ctr">
                      <a:solidFill>
                        <a:schemeClr val="tx1"/>
                      </a:solidFill>
                      <a:prstDash val="solid"/>
                      <a:round/>
                      <a:headEnd type="none" w="med" len="med"/>
                      <a:tailEnd type="none" w="med" len="med"/>
                    </a:lnR>
                  </a:tcPr>
                </a:tc>
              </a:tr>
              <a:tr h="111726">
                <a:tc>
                  <a:txBody>
                    <a:bodyPr/>
                    <a:lstStyle/>
                    <a:p>
                      <a:pPr algn="l" fontAlgn="b"/>
                      <a:r>
                        <a:rPr lang="en-US" sz="1050" u="none" strike="noStrike">
                          <a:effectLst/>
                          <a:latin typeface="+mn-lt"/>
                        </a:rPr>
                        <a:t>Drop-in Daycare</a:t>
                      </a:r>
                      <a:endParaRPr lang="en-US" sz="1050" b="0" i="0" u="none" strike="noStrike">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tcPr>
                </a:tc>
                <a:tc>
                  <a:txBody>
                    <a:bodyPr/>
                    <a:lstStyle/>
                    <a:p>
                      <a:pPr algn="ctr" fontAlgn="b"/>
                      <a:r>
                        <a:rPr lang="en-US" sz="1050" u="none" strike="noStrike" dirty="0">
                          <a:effectLst/>
                          <a:latin typeface="+mn-lt"/>
                        </a:rPr>
                        <a:t>1</a:t>
                      </a:r>
                      <a:endParaRPr lang="en-US" sz="1050" b="0" i="0" u="none" strike="noStrike" dirty="0">
                        <a:solidFill>
                          <a:srgbClr val="000000"/>
                        </a:solidFill>
                        <a:effectLst/>
                        <a:latin typeface="+mn-lt"/>
                      </a:endParaRPr>
                    </a:p>
                  </a:txBody>
                  <a:tcPr marL="0" marR="0" marT="0" marB="0" anchor="b">
                    <a:lnR w="12700" cap="flat" cmpd="sng" algn="ctr">
                      <a:solidFill>
                        <a:schemeClr val="tx1"/>
                      </a:solidFill>
                      <a:prstDash val="solid"/>
                      <a:round/>
                      <a:headEnd type="none" w="med" len="med"/>
                      <a:tailEnd type="none" w="med" len="med"/>
                    </a:lnR>
                  </a:tcPr>
                </a:tc>
              </a:tr>
              <a:tr h="111726">
                <a:tc>
                  <a:txBody>
                    <a:bodyPr/>
                    <a:lstStyle/>
                    <a:p>
                      <a:pPr algn="l" fontAlgn="b"/>
                      <a:endParaRPr lang="en-US" sz="1050" b="0" i="0" u="none" strike="noStrike">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tcPr>
                </a:tc>
                <a:tc>
                  <a:txBody>
                    <a:bodyPr/>
                    <a:lstStyle/>
                    <a:p>
                      <a:pPr algn="ctr" fontAlgn="b"/>
                      <a:endParaRPr lang="en-US" sz="1050" b="0" i="0" u="none" strike="noStrike" dirty="0">
                        <a:solidFill>
                          <a:srgbClr val="000000"/>
                        </a:solidFill>
                        <a:effectLst/>
                        <a:latin typeface="+mn-lt"/>
                      </a:endParaRPr>
                    </a:p>
                  </a:txBody>
                  <a:tcPr marL="0" marR="0" marT="0" marB="0" anchor="b">
                    <a:lnR w="12700" cap="flat" cmpd="sng" algn="ctr">
                      <a:solidFill>
                        <a:schemeClr val="tx1"/>
                      </a:solidFill>
                      <a:prstDash val="solid"/>
                      <a:round/>
                      <a:headEnd type="none" w="med" len="med"/>
                      <a:tailEnd type="none" w="med" len="med"/>
                    </a:lnR>
                  </a:tcPr>
                </a:tc>
              </a:tr>
              <a:tr h="111726">
                <a:tc>
                  <a:txBody>
                    <a:bodyPr/>
                    <a:lstStyle/>
                    <a:p>
                      <a:pPr algn="l" fontAlgn="b"/>
                      <a:r>
                        <a:rPr lang="en-US" sz="1050" b="1" u="none" strike="noStrike" dirty="0">
                          <a:effectLst/>
                          <a:latin typeface="+mn-lt"/>
                        </a:rPr>
                        <a:t>NO COST </a:t>
                      </a:r>
                      <a:r>
                        <a:rPr lang="en-US" sz="1050" b="1" u="none" strike="noStrike" dirty="0" smtClean="0">
                          <a:effectLst/>
                          <a:latin typeface="+mn-lt"/>
                        </a:rPr>
                        <a:t>ITEMS</a:t>
                      </a:r>
                      <a:endParaRPr lang="en-US" sz="1050" b="1" i="0" u="none" strike="noStrike" dirty="0">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tcPr>
                </a:tc>
                <a:tc>
                  <a:txBody>
                    <a:bodyPr/>
                    <a:lstStyle/>
                    <a:p>
                      <a:pPr algn="ctr" fontAlgn="b"/>
                      <a:endParaRPr lang="en-US" sz="1050" b="0" i="0" u="none" strike="noStrike" dirty="0">
                        <a:solidFill>
                          <a:srgbClr val="000000"/>
                        </a:solidFill>
                        <a:effectLst/>
                        <a:latin typeface="+mn-lt"/>
                      </a:endParaRPr>
                    </a:p>
                  </a:txBody>
                  <a:tcPr marL="0" marR="0" marT="0" marB="0" anchor="b">
                    <a:lnR w="12700" cap="flat" cmpd="sng" algn="ctr">
                      <a:solidFill>
                        <a:schemeClr val="tx1"/>
                      </a:solidFill>
                      <a:prstDash val="solid"/>
                      <a:round/>
                      <a:headEnd type="none" w="med" len="med"/>
                      <a:tailEnd type="none" w="med" len="med"/>
                    </a:lnR>
                  </a:tcPr>
                </a:tc>
              </a:tr>
              <a:tr h="223452">
                <a:tc>
                  <a:txBody>
                    <a:bodyPr/>
                    <a:lstStyle/>
                    <a:p>
                      <a:pPr algn="l" fontAlgn="b"/>
                      <a:r>
                        <a:rPr lang="en-US" sz="1050" u="none" strike="noStrike">
                          <a:effectLst/>
                          <a:latin typeface="+mn-lt"/>
                        </a:rPr>
                        <a:t>Offer HR workshops several times per year</a:t>
                      </a:r>
                      <a:endParaRPr lang="en-US" sz="1050" b="0" i="0" u="none" strike="noStrike">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tcPr>
                </a:tc>
                <a:tc>
                  <a:txBody>
                    <a:bodyPr/>
                    <a:lstStyle/>
                    <a:p>
                      <a:pPr algn="ctr" fontAlgn="b"/>
                      <a:r>
                        <a:rPr lang="en-US" sz="1050" u="none" strike="noStrike" dirty="0">
                          <a:effectLst/>
                          <a:latin typeface="+mn-lt"/>
                        </a:rPr>
                        <a:t>2</a:t>
                      </a:r>
                      <a:endParaRPr lang="en-US" sz="1050" b="0" i="0" u="none" strike="noStrike" dirty="0">
                        <a:solidFill>
                          <a:srgbClr val="000000"/>
                        </a:solidFill>
                        <a:effectLst/>
                        <a:latin typeface="+mn-lt"/>
                      </a:endParaRPr>
                    </a:p>
                  </a:txBody>
                  <a:tcPr marL="0" marR="0" marT="0" marB="0" anchor="b">
                    <a:lnR w="12700" cap="flat" cmpd="sng" algn="ctr">
                      <a:solidFill>
                        <a:schemeClr val="tx1"/>
                      </a:solidFill>
                      <a:prstDash val="solid"/>
                      <a:round/>
                      <a:headEnd type="none" w="med" len="med"/>
                      <a:tailEnd type="none" w="med" len="med"/>
                    </a:lnR>
                  </a:tcPr>
                </a:tc>
              </a:tr>
              <a:tr h="234624">
                <a:tc>
                  <a:txBody>
                    <a:bodyPr/>
                    <a:lstStyle/>
                    <a:p>
                      <a:pPr algn="l" fontAlgn="b"/>
                      <a:r>
                        <a:rPr lang="en-US" sz="1050" u="none" strike="noStrike">
                          <a:effectLst/>
                          <a:latin typeface="+mn-lt"/>
                        </a:rPr>
                        <a:t>Family Friendly Bathrooms</a:t>
                      </a:r>
                      <a:endParaRPr lang="en-US" sz="1050" b="0" i="0" u="none" strike="noStrike">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tcPr>
                </a:tc>
                <a:tc>
                  <a:txBody>
                    <a:bodyPr/>
                    <a:lstStyle/>
                    <a:p>
                      <a:pPr algn="ctr" fontAlgn="b"/>
                      <a:r>
                        <a:rPr lang="en-US" sz="1050" u="none" strike="noStrike" dirty="0">
                          <a:effectLst/>
                          <a:latin typeface="+mn-lt"/>
                        </a:rPr>
                        <a:t>3</a:t>
                      </a:r>
                      <a:endParaRPr lang="en-US" sz="1050" b="0" i="0" u="none" strike="noStrike" dirty="0">
                        <a:solidFill>
                          <a:srgbClr val="000000"/>
                        </a:solidFill>
                        <a:effectLst/>
                        <a:latin typeface="+mn-lt"/>
                      </a:endParaRPr>
                    </a:p>
                  </a:txBody>
                  <a:tcPr marL="0" marR="0" marT="0" marB="0" anchor="b">
                    <a:lnR w="12700" cap="flat" cmpd="sng" algn="ctr">
                      <a:solidFill>
                        <a:schemeClr val="tx1"/>
                      </a:solidFill>
                      <a:prstDash val="solid"/>
                      <a:round/>
                      <a:headEnd type="none" w="med" len="med"/>
                      <a:tailEnd type="none" w="med" len="med"/>
                    </a:lnR>
                  </a:tcPr>
                </a:tc>
              </a:tr>
              <a:tr h="229038">
                <a:tc>
                  <a:txBody>
                    <a:bodyPr/>
                    <a:lstStyle/>
                    <a:p>
                      <a:pPr algn="l" fontAlgn="b"/>
                      <a:r>
                        <a:rPr lang="en-US" sz="1050" u="none" strike="noStrike">
                          <a:effectLst/>
                          <a:latin typeface="+mn-lt"/>
                        </a:rPr>
                        <a:t>Changing tables in UCF bathrooms</a:t>
                      </a:r>
                      <a:endParaRPr lang="en-US" sz="1050" b="0" i="0" u="none" strike="noStrike">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tcPr>
                </a:tc>
                <a:tc>
                  <a:txBody>
                    <a:bodyPr/>
                    <a:lstStyle/>
                    <a:p>
                      <a:pPr algn="ctr" fontAlgn="b"/>
                      <a:r>
                        <a:rPr lang="en-US" sz="1050" u="none" strike="noStrike">
                          <a:effectLst/>
                          <a:latin typeface="+mn-lt"/>
                        </a:rPr>
                        <a:t>3</a:t>
                      </a:r>
                      <a:endParaRPr lang="en-US" sz="1050" b="0" i="0" u="none" strike="noStrike">
                        <a:solidFill>
                          <a:srgbClr val="000000"/>
                        </a:solidFill>
                        <a:effectLst/>
                        <a:latin typeface="+mn-lt"/>
                      </a:endParaRPr>
                    </a:p>
                  </a:txBody>
                  <a:tcPr marL="0" marR="0" marT="0" marB="0" anchor="b">
                    <a:lnR w="12700" cap="flat" cmpd="sng" algn="ctr">
                      <a:solidFill>
                        <a:schemeClr val="tx1"/>
                      </a:solidFill>
                      <a:prstDash val="solid"/>
                      <a:round/>
                      <a:headEnd type="none" w="med" len="med"/>
                      <a:tailEnd type="none" w="med" len="med"/>
                    </a:lnR>
                  </a:tcPr>
                </a:tc>
              </a:tr>
              <a:tr h="335177">
                <a:tc>
                  <a:txBody>
                    <a:bodyPr/>
                    <a:lstStyle/>
                    <a:p>
                      <a:pPr algn="l" fontAlgn="b"/>
                      <a:r>
                        <a:rPr lang="en-US" sz="1050" u="none" strike="noStrike">
                          <a:effectLst/>
                          <a:latin typeface="+mn-lt"/>
                        </a:rPr>
                        <a:t>Disable parking for expectant mothers during first trimester (exhaustion, vomitting)</a:t>
                      </a:r>
                      <a:endParaRPr lang="en-US" sz="1050" b="0" i="0" u="none" strike="noStrike">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tcPr>
                </a:tc>
                <a:tc>
                  <a:txBody>
                    <a:bodyPr/>
                    <a:lstStyle/>
                    <a:p>
                      <a:pPr algn="ctr" fontAlgn="b"/>
                      <a:r>
                        <a:rPr lang="en-US" sz="1050" u="none" strike="noStrike">
                          <a:effectLst/>
                          <a:latin typeface="+mn-lt"/>
                        </a:rPr>
                        <a:t>3</a:t>
                      </a:r>
                      <a:endParaRPr lang="en-US" sz="1050" b="0" i="0" u="none" strike="noStrike">
                        <a:solidFill>
                          <a:srgbClr val="000000"/>
                        </a:solidFill>
                        <a:effectLst/>
                        <a:latin typeface="+mn-lt"/>
                      </a:endParaRPr>
                    </a:p>
                  </a:txBody>
                  <a:tcPr marL="0" marR="0" marT="0" marB="0" anchor="b">
                    <a:lnR w="12700" cap="flat" cmpd="sng" algn="ctr">
                      <a:solidFill>
                        <a:schemeClr val="tx1"/>
                      </a:solidFill>
                      <a:prstDash val="solid"/>
                      <a:round/>
                      <a:headEnd type="none" w="med" len="med"/>
                      <a:tailEnd type="none" w="med" len="med"/>
                    </a:lnR>
                  </a:tcPr>
                </a:tc>
              </a:tr>
              <a:tr h="223452">
                <a:tc>
                  <a:txBody>
                    <a:bodyPr/>
                    <a:lstStyle/>
                    <a:p>
                      <a:pPr algn="l" fontAlgn="b"/>
                      <a:r>
                        <a:rPr lang="en-US" sz="1050" u="none" strike="noStrike">
                          <a:effectLst/>
                          <a:latin typeface="+mn-lt"/>
                        </a:rPr>
                        <a:t>Attidude shift by the Administration (i.e., say congratulations)</a:t>
                      </a:r>
                      <a:endParaRPr lang="en-US" sz="1050" b="0" i="0" u="none" strike="noStrike">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tcPr>
                </a:tc>
                <a:tc>
                  <a:txBody>
                    <a:bodyPr/>
                    <a:lstStyle/>
                    <a:p>
                      <a:pPr algn="ctr" fontAlgn="b"/>
                      <a:r>
                        <a:rPr lang="en-US" sz="1050" u="none" strike="noStrike">
                          <a:effectLst/>
                          <a:latin typeface="+mn-lt"/>
                        </a:rPr>
                        <a:t>3</a:t>
                      </a:r>
                      <a:endParaRPr lang="en-US" sz="1050" b="0" i="0" u="none" strike="noStrike">
                        <a:solidFill>
                          <a:srgbClr val="000000"/>
                        </a:solidFill>
                        <a:effectLst/>
                        <a:latin typeface="+mn-lt"/>
                      </a:endParaRPr>
                    </a:p>
                  </a:txBody>
                  <a:tcPr marL="0" marR="0" marT="0" marB="0" anchor="b">
                    <a:lnR w="12700" cap="flat" cmpd="sng" algn="ctr">
                      <a:solidFill>
                        <a:schemeClr val="tx1"/>
                      </a:solidFill>
                      <a:prstDash val="solid"/>
                      <a:round/>
                      <a:headEnd type="none" w="med" len="med"/>
                      <a:tailEnd type="none" w="med" len="med"/>
                    </a:lnR>
                  </a:tcPr>
                </a:tc>
              </a:tr>
              <a:tr h="111726">
                <a:tc>
                  <a:txBody>
                    <a:bodyPr/>
                    <a:lstStyle/>
                    <a:p>
                      <a:pPr algn="l" fontAlgn="b"/>
                      <a:endParaRPr lang="en-US" sz="1050" b="0" i="0" u="none" strike="noStrike">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tcPr>
                </a:tc>
                <a:tc>
                  <a:txBody>
                    <a:bodyPr/>
                    <a:lstStyle/>
                    <a:p>
                      <a:pPr algn="ctr" fontAlgn="b"/>
                      <a:endParaRPr lang="en-US" sz="1050" b="0" i="0" u="none" strike="noStrike">
                        <a:solidFill>
                          <a:srgbClr val="000000"/>
                        </a:solidFill>
                        <a:effectLst/>
                        <a:latin typeface="+mn-lt"/>
                      </a:endParaRPr>
                    </a:p>
                  </a:txBody>
                  <a:tcPr marL="0" marR="0" marT="0" marB="0" anchor="b">
                    <a:lnR w="12700" cap="flat" cmpd="sng" algn="ctr">
                      <a:solidFill>
                        <a:schemeClr val="tx1"/>
                      </a:solidFill>
                      <a:prstDash val="solid"/>
                      <a:round/>
                      <a:headEnd type="none" w="med" len="med"/>
                      <a:tailEnd type="none" w="med" len="med"/>
                    </a:lnR>
                  </a:tcPr>
                </a:tc>
              </a:tr>
              <a:tr h="335177">
                <a:tc>
                  <a:txBody>
                    <a:bodyPr/>
                    <a:lstStyle/>
                    <a:p>
                      <a:pPr algn="l" fontAlgn="b"/>
                      <a:r>
                        <a:rPr lang="en-US" sz="1050" b="1" u="none" strike="noStrike" dirty="0">
                          <a:effectLst/>
                          <a:latin typeface="+mn-lt"/>
                        </a:rPr>
                        <a:t>Family-Friendly, available to all families/individuals(Diverse and Inclusive)</a:t>
                      </a:r>
                      <a:endParaRPr lang="en-US" sz="1050" b="1" i="0" u="none" strike="noStrike" dirty="0">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tcPr>
                </a:tc>
                <a:tc>
                  <a:txBody>
                    <a:bodyPr/>
                    <a:lstStyle/>
                    <a:p>
                      <a:pPr algn="ctr" fontAlgn="b"/>
                      <a:endParaRPr lang="en-US" sz="1050" b="0" i="0" u="none" strike="noStrike">
                        <a:solidFill>
                          <a:srgbClr val="000000"/>
                        </a:solidFill>
                        <a:effectLst/>
                        <a:latin typeface="+mn-lt"/>
                      </a:endParaRPr>
                    </a:p>
                  </a:txBody>
                  <a:tcPr marL="0" marR="0" marT="0" marB="0" anchor="b">
                    <a:lnR w="12700" cap="flat" cmpd="sng" algn="ctr">
                      <a:solidFill>
                        <a:schemeClr val="tx1"/>
                      </a:solidFill>
                      <a:prstDash val="solid"/>
                      <a:round/>
                      <a:headEnd type="none" w="med" len="med"/>
                      <a:tailEnd type="none" w="med" len="med"/>
                    </a:lnR>
                  </a:tcPr>
                </a:tc>
              </a:tr>
              <a:tr h="223452">
                <a:tc>
                  <a:txBody>
                    <a:bodyPr/>
                    <a:lstStyle/>
                    <a:p>
                      <a:pPr algn="l" fontAlgn="b"/>
                      <a:r>
                        <a:rPr lang="en-US" sz="1050" u="none" strike="noStrike" dirty="0">
                          <a:effectLst/>
                          <a:latin typeface="+mn-lt"/>
                        </a:rPr>
                        <a:t>Be Diverse and Inclusive (recognize non traditional couples in all policy)</a:t>
                      </a:r>
                      <a:endParaRPr lang="en-US" sz="1050" b="0" i="0" u="none" strike="noStrike" dirty="0">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tcPr>
                </a:tc>
                <a:tc>
                  <a:txBody>
                    <a:bodyPr/>
                    <a:lstStyle/>
                    <a:p>
                      <a:pPr algn="ctr" fontAlgn="b"/>
                      <a:r>
                        <a:rPr lang="en-US" sz="1050" u="none" strike="noStrike">
                          <a:effectLst/>
                          <a:latin typeface="+mn-lt"/>
                        </a:rPr>
                        <a:t>1</a:t>
                      </a:r>
                      <a:endParaRPr lang="en-US" sz="1050" b="0" i="0" u="none" strike="noStrike">
                        <a:solidFill>
                          <a:srgbClr val="000000"/>
                        </a:solidFill>
                        <a:effectLst/>
                        <a:latin typeface="+mn-lt"/>
                      </a:endParaRPr>
                    </a:p>
                  </a:txBody>
                  <a:tcPr marL="0" marR="0" marT="0" marB="0" anchor="b">
                    <a:lnR w="12700" cap="flat" cmpd="sng" algn="ctr">
                      <a:solidFill>
                        <a:schemeClr val="tx1"/>
                      </a:solidFill>
                      <a:prstDash val="solid"/>
                      <a:round/>
                      <a:headEnd type="none" w="med" len="med"/>
                      <a:tailEnd type="none" w="med" len="med"/>
                    </a:lnR>
                  </a:tcPr>
                </a:tc>
              </a:tr>
              <a:tr h="111726">
                <a:tc>
                  <a:txBody>
                    <a:bodyPr/>
                    <a:lstStyle/>
                    <a:p>
                      <a:pPr algn="l" fontAlgn="b"/>
                      <a:r>
                        <a:rPr lang="en-US" sz="1050" u="none" strike="noStrike">
                          <a:effectLst/>
                          <a:latin typeface="+mn-lt"/>
                        </a:rPr>
                        <a:t>Dual career policy</a:t>
                      </a:r>
                      <a:endParaRPr lang="en-US" sz="1050" b="0" i="0" u="none" strike="noStrike">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tcPr>
                </a:tc>
                <a:tc>
                  <a:txBody>
                    <a:bodyPr/>
                    <a:lstStyle/>
                    <a:p>
                      <a:pPr algn="ctr" fontAlgn="b"/>
                      <a:r>
                        <a:rPr lang="en-US" sz="1050" u="none" strike="noStrike">
                          <a:effectLst/>
                          <a:latin typeface="+mn-lt"/>
                        </a:rPr>
                        <a:t>2</a:t>
                      </a:r>
                      <a:endParaRPr lang="en-US" sz="1050" b="0" i="0" u="none" strike="noStrike">
                        <a:solidFill>
                          <a:srgbClr val="000000"/>
                        </a:solidFill>
                        <a:effectLst/>
                        <a:latin typeface="+mn-lt"/>
                      </a:endParaRPr>
                    </a:p>
                  </a:txBody>
                  <a:tcPr marL="0" marR="0" marT="0" marB="0" anchor="b">
                    <a:lnR w="12700" cap="flat" cmpd="sng" algn="ctr">
                      <a:solidFill>
                        <a:schemeClr val="tx1"/>
                      </a:solidFill>
                      <a:prstDash val="solid"/>
                      <a:round/>
                      <a:headEnd type="none" w="med" len="med"/>
                      <a:tailEnd type="none" w="med" len="med"/>
                    </a:lnR>
                  </a:tcPr>
                </a:tc>
              </a:tr>
              <a:tr h="111726">
                <a:tc>
                  <a:txBody>
                    <a:bodyPr/>
                    <a:lstStyle/>
                    <a:p>
                      <a:pPr algn="l" fontAlgn="b"/>
                      <a:r>
                        <a:rPr lang="en-US" sz="1050" u="none" strike="noStrike" dirty="0">
                          <a:effectLst/>
                          <a:latin typeface="+mn-lt"/>
                        </a:rPr>
                        <a:t>Adoption </a:t>
                      </a:r>
                      <a:r>
                        <a:rPr lang="en-US" sz="1050" u="none" strike="noStrike" dirty="0" smtClean="0">
                          <a:effectLst/>
                          <a:latin typeface="+mn-lt"/>
                        </a:rPr>
                        <a:t>aid/Adoption</a:t>
                      </a:r>
                      <a:r>
                        <a:rPr lang="en-US" sz="1050" u="none" strike="noStrike" baseline="0" dirty="0" smtClean="0">
                          <a:effectLst/>
                          <a:latin typeface="+mn-lt"/>
                        </a:rPr>
                        <a:t> coverage</a:t>
                      </a:r>
                      <a:endParaRPr lang="en-US" sz="1050" b="0" i="0" u="none" strike="noStrike" dirty="0">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tcPr>
                </a:tc>
                <a:tc>
                  <a:txBody>
                    <a:bodyPr/>
                    <a:lstStyle/>
                    <a:p>
                      <a:pPr algn="ctr" fontAlgn="b"/>
                      <a:r>
                        <a:rPr lang="en-US" sz="1050" u="none" strike="noStrike" dirty="0">
                          <a:effectLst/>
                          <a:latin typeface="+mn-lt"/>
                        </a:rPr>
                        <a:t>2</a:t>
                      </a:r>
                      <a:endParaRPr lang="en-US" sz="1050" b="0" i="0" u="none" strike="noStrike" dirty="0">
                        <a:solidFill>
                          <a:srgbClr val="000000"/>
                        </a:solidFill>
                        <a:effectLst/>
                        <a:latin typeface="+mn-lt"/>
                      </a:endParaRPr>
                    </a:p>
                  </a:txBody>
                  <a:tcPr marL="0" marR="0" marT="0" marB="0" anchor="b">
                    <a:lnR w="12700" cap="flat" cmpd="sng" algn="ctr">
                      <a:solidFill>
                        <a:schemeClr val="tx1"/>
                      </a:solidFill>
                      <a:prstDash val="solid"/>
                      <a:round/>
                      <a:headEnd type="none" w="med" len="med"/>
                      <a:tailEnd type="none" w="med" len="med"/>
                    </a:lnR>
                  </a:tcPr>
                </a:tc>
              </a:tr>
              <a:tr h="111726">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050" u="none" strike="noStrike" dirty="0" smtClean="0">
                          <a:effectLst/>
                          <a:latin typeface="+mn-lt"/>
                        </a:rPr>
                        <a:t>Providing for ill spouse/parent</a:t>
                      </a:r>
                      <a:endParaRPr lang="en-US" sz="1050" b="0" i="0" u="none" strike="noStrike" dirty="0">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tcPr>
                </a:tc>
                <a:tc>
                  <a:txBody>
                    <a:bodyPr/>
                    <a:lstStyle/>
                    <a:p>
                      <a:pPr algn="ctr" fontAlgn="b"/>
                      <a:r>
                        <a:rPr lang="en-US" sz="1050" u="none" strike="noStrike" dirty="0">
                          <a:effectLst/>
                          <a:latin typeface="+mn-lt"/>
                        </a:rPr>
                        <a:t>1</a:t>
                      </a:r>
                      <a:endParaRPr lang="en-US" sz="1050" b="0" i="0" u="none" strike="noStrike" dirty="0">
                        <a:solidFill>
                          <a:srgbClr val="000000"/>
                        </a:solidFill>
                        <a:effectLst/>
                        <a:latin typeface="+mn-lt"/>
                      </a:endParaRPr>
                    </a:p>
                  </a:txBody>
                  <a:tcPr marL="0" marR="0" marT="0" marB="0" anchor="b">
                    <a:lnR w="12700" cap="flat" cmpd="sng" algn="ctr">
                      <a:solidFill>
                        <a:schemeClr val="tx1"/>
                      </a:solidFill>
                      <a:prstDash val="solid"/>
                      <a:round/>
                      <a:headEnd type="none" w="med" len="med"/>
                      <a:tailEnd type="none" w="med" len="med"/>
                    </a:lnR>
                  </a:tcPr>
                </a:tc>
              </a:tr>
              <a:tr h="111726">
                <a:tc>
                  <a:txBody>
                    <a:bodyPr/>
                    <a:lstStyle/>
                    <a:p>
                      <a:pPr algn="l" fontAlgn="b"/>
                      <a:r>
                        <a:rPr lang="en-US" sz="1050" b="1" i="0" u="none" strike="noStrike" dirty="0" smtClean="0">
                          <a:solidFill>
                            <a:schemeClr val="dk1"/>
                          </a:solidFill>
                          <a:effectLst/>
                          <a:latin typeface="+mn-lt"/>
                        </a:rPr>
                        <a:t>Remove</a:t>
                      </a:r>
                      <a:r>
                        <a:rPr lang="en-US" sz="1050" b="1" i="0" u="none" strike="noStrike" baseline="0" dirty="0" smtClean="0">
                          <a:solidFill>
                            <a:schemeClr val="dk1"/>
                          </a:solidFill>
                          <a:effectLst/>
                          <a:latin typeface="+mn-lt"/>
                        </a:rPr>
                        <a:t> pregnancy penalty</a:t>
                      </a:r>
                      <a:endParaRPr lang="en-US" sz="1050" b="0" i="0" u="none" strike="noStrike" dirty="0">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tcPr>
                </a:tc>
                <a:tc>
                  <a:txBody>
                    <a:bodyPr/>
                    <a:lstStyle/>
                    <a:p>
                      <a:pPr algn="ctr" fontAlgn="b"/>
                      <a:r>
                        <a:rPr lang="en-US" sz="1050" b="0" i="0" u="none" strike="noStrike" dirty="0" smtClean="0">
                          <a:solidFill>
                            <a:srgbClr val="000000"/>
                          </a:solidFill>
                          <a:effectLst/>
                          <a:latin typeface="+mn-lt"/>
                        </a:rPr>
                        <a:t>2</a:t>
                      </a:r>
                      <a:endParaRPr lang="en-US" sz="1050" b="0" i="0" u="none" strike="noStrike" dirty="0">
                        <a:solidFill>
                          <a:srgbClr val="000000"/>
                        </a:solidFill>
                        <a:effectLst/>
                        <a:latin typeface="+mn-lt"/>
                      </a:endParaRPr>
                    </a:p>
                  </a:txBody>
                  <a:tcPr marL="0" marR="0" marT="0" marB="0" anchor="b">
                    <a:lnR w="12700" cap="flat" cmpd="sng" algn="ctr">
                      <a:solidFill>
                        <a:schemeClr val="tx1"/>
                      </a:solidFill>
                      <a:prstDash val="solid"/>
                      <a:round/>
                      <a:headEnd type="none" w="med" len="med"/>
                      <a:tailEnd type="none" w="med" len="med"/>
                    </a:lnR>
                  </a:tcPr>
                </a:tc>
              </a:tr>
              <a:tr h="111726">
                <a:tc>
                  <a:txBody>
                    <a:bodyPr/>
                    <a:lstStyle/>
                    <a:p>
                      <a:pPr algn="l" fontAlgn="b"/>
                      <a:endParaRPr lang="en-US" sz="1050" b="0" i="0" u="none" strike="noStrike" dirty="0">
                        <a:solidFill>
                          <a:srgbClr val="000000"/>
                        </a:solidFill>
                        <a:effectLst/>
                        <a:latin typeface="+mn-lt"/>
                      </a:endParaRPr>
                    </a:p>
                  </a:txBody>
                  <a:tcPr marL="0" marR="0"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fontAlgn="b"/>
                      <a:endParaRPr lang="en-US" sz="1050" b="0" i="0" u="none" strike="noStrike" dirty="0">
                        <a:solidFill>
                          <a:srgbClr val="000000"/>
                        </a:solidFill>
                        <a:effectLst/>
                        <a:latin typeface="+mn-lt"/>
                      </a:endParaRPr>
                    </a:p>
                  </a:txBody>
                  <a:tcPr marL="0" marR="0" marT="0"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bl>
          </a:graphicData>
        </a:graphic>
      </p:graphicFrame>
      <p:sp>
        <p:nvSpPr>
          <p:cNvPr id="3" name="Rectangle 2"/>
          <p:cNvSpPr/>
          <p:nvPr/>
        </p:nvSpPr>
        <p:spPr>
          <a:xfrm>
            <a:off x="152400" y="4495800"/>
            <a:ext cx="2971800" cy="1277273"/>
          </a:xfrm>
          <a:prstGeom prst="rect">
            <a:avLst/>
          </a:prstGeom>
        </p:spPr>
        <p:txBody>
          <a:bodyPr wrap="square">
            <a:spAutoFit/>
          </a:bodyPr>
          <a:lstStyle/>
          <a:p>
            <a:r>
              <a:rPr lang="en-US" sz="1100" b="1" dirty="0" smtClean="0"/>
              <a:t>Note: </a:t>
            </a:r>
            <a:r>
              <a:rPr lang="en-US" sz="1100" dirty="0" smtClean="0"/>
              <a:t>The </a:t>
            </a:r>
            <a:r>
              <a:rPr lang="en-US" sz="1100" baseline="0" dirty="0" smtClean="0"/>
              <a:t>answers depended on (1) how well informed the person was and how much they had read about the topic; (2) if they had arrived from another school; (3) if they are active on the job market and seeing what other schools offer as a recruitment package; (4) worked for the Union; (5) personal situation and experience.</a:t>
            </a:r>
            <a:endParaRPr lang="en-US" sz="1100" dirty="0"/>
          </a:p>
        </p:txBody>
      </p:sp>
      <p:sp>
        <p:nvSpPr>
          <p:cNvPr id="4" name="Rectangle 3"/>
          <p:cNvSpPr/>
          <p:nvPr/>
        </p:nvSpPr>
        <p:spPr>
          <a:xfrm>
            <a:off x="31044" y="519410"/>
            <a:ext cx="2743200" cy="923330"/>
          </a:xfrm>
          <a:prstGeom prst="rect">
            <a:avLst/>
          </a:prstGeom>
        </p:spPr>
        <p:txBody>
          <a:bodyPr wrap="square">
            <a:spAutoFit/>
          </a:bodyPr>
          <a:lstStyle/>
          <a:p>
            <a:r>
              <a:rPr lang="en-US" b="1" dirty="0"/>
              <a:t>What respondents would like to see </a:t>
            </a:r>
            <a:r>
              <a:rPr lang="en-US" b="1" dirty="0" smtClean="0"/>
              <a:t>as </a:t>
            </a:r>
            <a:r>
              <a:rPr lang="en-US" b="1" dirty="0"/>
              <a:t>family-friendly </a:t>
            </a:r>
            <a:r>
              <a:rPr lang="en-US" b="1" dirty="0" smtClean="0"/>
              <a:t>policies </a:t>
            </a:r>
            <a:r>
              <a:rPr lang="en-US" b="1" dirty="0"/>
              <a:t>at UCF </a:t>
            </a:r>
            <a:endParaRPr lang="en-US" dirty="0"/>
          </a:p>
        </p:txBody>
      </p:sp>
    </p:spTree>
    <p:extLst>
      <p:ext uri="{BB962C8B-B14F-4D97-AF65-F5344CB8AC3E}">
        <p14:creationId xmlns:p14="http://schemas.microsoft.com/office/powerpoint/2010/main" val="1804304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883487430"/>
              </p:ext>
            </p:extLst>
          </p:nvPr>
        </p:nvGraphicFramePr>
        <p:xfrm>
          <a:off x="76200" y="304800"/>
          <a:ext cx="8991600" cy="5452928"/>
        </p:xfrm>
        <a:graphic>
          <a:graphicData uri="http://schemas.openxmlformats.org/drawingml/2006/table">
            <a:tbl>
              <a:tblPr>
                <a:tableStyleId>{BDBED569-4797-4DF1-A0F4-6AAB3CD982D8}</a:tableStyleId>
              </a:tblPr>
              <a:tblGrid>
                <a:gridCol w="830580"/>
                <a:gridCol w="906780"/>
                <a:gridCol w="906780"/>
                <a:gridCol w="906780"/>
                <a:gridCol w="906780"/>
                <a:gridCol w="906780"/>
                <a:gridCol w="906780"/>
                <a:gridCol w="906780"/>
                <a:gridCol w="906780"/>
                <a:gridCol w="906780"/>
              </a:tblGrid>
              <a:tr h="213528">
                <a:tc gridSpan="3">
                  <a:txBody>
                    <a:bodyPr/>
                    <a:lstStyle/>
                    <a:p>
                      <a:pPr algn="l" fontAlgn="ctr"/>
                      <a:r>
                        <a:rPr lang="en-US" sz="1200" b="1" u="none" strike="noStrike" dirty="0">
                          <a:effectLst/>
                        </a:rPr>
                        <a:t>Parental/Family-Friendly Policies</a:t>
                      </a:r>
                      <a:endParaRPr lang="en-US" sz="1200" b="1" i="0" u="none" strike="noStrike" dirty="0">
                        <a:solidFill>
                          <a:srgbClr val="000000"/>
                        </a:solidFill>
                        <a:effectLst/>
                        <a:latin typeface="+mn-lt"/>
                      </a:endParaRPr>
                    </a:p>
                  </a:txBody>
                  <a:tcPr marL="7105" marR="7105" marT="7105" marB="0" anchor="ct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solidFill>
                          <a:srgbClr val="000000"/>
                        </a:solidFill>
                        <a:effectLst/>
                        <a:latin typeface="+mn-lt"/>
                      </a:endParaRPr>
                    </a:p>
                  </a:txBody>
                  <a:tcPr marL="7105" marR="7105" marT="7105" marB="0" anchor="b"/>
                </a:tc>
                <a:tc>
                  <a:txBody>
                    <a:bodyPr/>
                    <a:lstStyle/>
                    <a:p>
                      <a:pPr algn="l" fontAlgn="b"/>
                      <a:endParaRPr lang="en-US" sz="1200" b="0" i="0" u="none" strike="noStrike">
                        <a:solidFill>
                          <a:srgbClr val="000000"/>
                        </a:solidFill>
                        <a:effectLst/>
                        <a:latin typeface="+mn-lt"/>
                      </a:endParaRPr>
                    </a:p>
                  </a:txBody>
                  <a:tcPr marL="7105" marR="7105" marT="7105" marB="0" anchor="b"/>
                </a:tc>
                <a:tc>
                  <a:txBody>
                    <a:bodyPr/>
                    <a:lstStyle/>
                    <a:p>
                      <a:pPr algn="l" fontAlgn="b"/>
                      <a:endParaRPr lang="en-US" sz="1200" b="0" i="0" u="none" strike="noStrike">
                        <a:solidFill>
                          <a:srgbClr val="000000"/>
                        </a:solidFill>
                        <a:effectLst/>
                        <a:latin typeface="+mn-lt"/>
                      </a:endParaRPr>
                    </a:p>
                  </a:txBody>
                  <a:tcPr marL="7105" marR="7105" marT="7105" marB="0" anchor="b"/>
                </a:tc>
                <a:tc>
                  <a:txBody>
                    <a:bodyPr/>
                    <a:lstStyle/>
                    <a:p>
                      <a:pPr algn="l" fontAlgn="b"/>
                      <a:endParaRPr lang="en-US" sz="1200" b="0" i="0" u="none" strike="noStrike">
                        <a:solidFill>
                          <a:srgbClr val="000000"/>
                        </a:solidFill>
                        <a:effectLst/>
                        <a:latin typeface="+mn-lt"/>
                      </a:endParaRPr>
                    </a:p>
                  </a:txBody>
                  <a:tcPr marL="7105" marR="7105" marT="7105" marB="0" anchor="b"/>
                </a:tc>
                <a:tc>
                  <a:txBody>
                    <a:bodyPr/>
                    <a:lstStyle/>
                    <a:p>
                      <a:pPr algn="l" fontAlgn="b"/>
                      <a:endParaRPr lang="en-US" sz="1200" b="0" i="0" u="none" strike="noStrike">
                        <a:solidFill>
                          <a:srgbClr val="000000"/>
                        </a:solidFill>
                        <a:effectLst/>
                        <a:latin typeface="+mn-lt"/>
                      </a:endParaRPr>
                    </a:p>
                  </a:txBody>
                  <a:tcPr marL="7105" marR="7105" marT="7105" marB="0" anchor="b"/>
                </a:tc>
                <a:tc>
                  <a:txBody>
                    <a:bodyPr/>
                    <a:lstStyle/>
                    <a:p>
                      <a:pPr algn="l" fontAlgn="b"/>
                      <a:endParaRPr lang="en-US" sz="1200" b="0" i="0" u="none" strike="noStrike">
                        <a:solidFill>
                          <a:srgbClr val="000000"/>
                        </a:solidFill>
                        <a:effectLst/>
                        <a:latin typeface="+mn-lt"/>
                      </a:endParaRPr>
                    </a:p>
                  </a:txBody>
                  <a:tcPr marL="7105" marR="7105" marT="7105" marB="0" anchor="b"/>
                </a:tc>
                <a:tc>
                  <a:txBody>
                    <a:bodyPr/>
                    <a:lstStyle/>
                    <a:p>
                      <a:pPr algn="l" fontAlgn="b"/>
                      <a:endParaRPr lang="en-US" sz="1200" b="0" i="0" u="none" strike="noStrike">
                        <a:solidFill>
                          <a:srgbClr val="000000"/>
                        </a:solidFill>
                        <a:effectLst/>
                        <a:latin typeface="+mn-lt"/>
                      </a:endParaRPr>
                    </a:p>
                  </a:txBody>
                  <a:tcPr marL="7105" marR="7105" marT="7105" marB="0" anchor="b"/>
                </a:tc>
              </a:tr>
              <a:tr h="1270996">
                <a:tc>
                  <a:txBody>
                    <a:bodyPr/>
                    <a:lstStyle/>
                    <a:p>
                      <a:pPr algn="l" fontAlgn="ctr"/>
                      <a:r>
                        <a:rPr lang="en-US" sz="1200" b="1" u="none" strike="noStrike" dirty="0">
                          <a:effectLst/>
                        </a:rPr>
                        <a:t>State </a:t>
                      </a:r>
                      <a:r>
                        <a:rPr lang="en-US" sz="1200" b="1" u="none" strike="noStrike" dirty="0" smtClean="0">
                          <a:effectLst/>
                        </a:rPr>
                        <a:t>University</a:t>
                      </a:r>
                      <a:endParaRPr lang="en-US" sz="1200" b="1" i="0" u="none" strike="noStrike" dirty="0">
                        <a:solidFill>
                          <a:srgbClr val="000000"/>
                        </a:solidFill>
                        <a:effectLst/>
                        <a:latin typeface="+mn-lt"/>
                      </a:endParaRPr>
                    </a:p>
                  </a:txBody>
                  <a:tcPr marL="7105" marR="7105" marT="7105" marB="0" anchor="ctr">
                    <a:solidFill>
                      <a:schemeClr val="accent5">
                        <a:lumMod val="40000"/>
                        <a:lumOff val="60000"/>
                      </a:schemeClr>
                    </a:solidFill>
                  </a:tcPr>
                </a:tc>
                <a:tc>
                  <a:txBody>
                    <a:bodyPr/>
                    <a:lstStyle/>
                    <a:p>
                      <a:pPr algn="ctr" fontAlgn="ctr"/>
                      <a:r>
                        <a:rPr lang="en-US" sz="1200" b="1" u="none" strike="noStrike" dirty="0">
                          <a:effectLst/>
                        </a:rPr>
                        <a:t>Paid Parental  Leave (6-8 weeks)</a:t>
                      </a:r>
                      <a:endParaRPr lang="en-US" sz="1200" b="1" i="0" u="none" strike="noStrike" dirty="0">
                        <a:solidFill>
                          <a:srgbClr val="000000"/>
                        </a:solidFill>
                        <a:effectLst/>
                        <a:latin typeface="+mn-lt"/>
                      </a:endParaRPr>
                    </a:p>
                  </a:txBody>
                  <a:tcPr marL="7105" marR="7105" marT="7105" marB="0" anchor="ctr">
                    <a:solidFill>
                      <a:schemeClr val="accent5">
                        <a:lumMod val="40000"/>
                        <a:lumOff val="60000"/>
                      </a:schemeClr>
                    </a:solidFill>
                  </a:tcPr>
                </a:tc>
                <a:tc>
                  <a:txBody>
                    <a:bodyPr/>
                    <a:lstStyle/>
                    <a:p>
                      <a:pPr algn="ctr" fontAlgn="ctr"/>
                      <a:r>
                        <a:rPr lang="en-US" sz="1200" b="1" u="none" strike="noStrike" dirty="0">
                          <a:effectLst/>
                        </a:rPr>
                        <a:t>Modified Instructional Duties (i.e., No Teaching Semester)</a:t>
                      </a:r>
                      <a:endParaRPr lang="en-US" sz="1200" b="1" i="0" u="none" strike="noStrike" dirty="0">
                        <a:solidFill>
                          <a:srgbClr val="000000"/>
                        </a:solidFill>
                        <a:effectLst/>
                        <a:latin typeface="+mn-lt"/>
                      </a:endParaRPr>
                    </a:p>
                  </a:txBody>
                  <a:tcPr marL="7105" marR="7105" marT="7105" marB="0" anchor="ctr">
                    <a:solidFill>
                      <a:schemeClr val="accent5">
                        <a:lumMod val="40000"/>
                        <a:lumOff val="60000"/>
                      </a:schemeClr>
                    </a:solidFill>
                  </a:tcPr>
                </a:tc>
                <a:tc>
                  <a:txBody>
                    <a:bodyPr/>
                    <a:lstStyle/>
                    <a:p>
                      <a:pPr algn="ctr" fontAlgn="ctr"/>
                      <a:r>
                        <a:rPr lang="en-US" sz="1200" b="1" u="none" strike="noStrike" dirty="0">
                          <a:effectLst/>
                        </a:rPr>
                        <a:t>Telecommuting option</a:t>
                      </a:r>
                      <a:endParaRPr lang="en-US" sz="1200" b="1" i="0" u="none" strike="noStrike" dirty="0">
                        <a:solidFill>
                          <a:srgbClr val="000000"/>
                        </a:solidFill>
                        <a:effectLst/>
                        <a:latin typeface="+mn-lt"/>
                      </a:endParaRPr>
                    </a:p>
                  </a:txBody>
                  <a:tcPr marL="7105" marR="7105" marT="7105" marB="0" anchor="ctr">
                    <a:solidFill>
                      <a:schemeClr val="accent5">
                        <a:lumMod val="40000"/>
                        <a:lumOff val="60000"/>
                      </a:schemeClr>
                    </a:solidFill>
                  </a:tcPr>
                </a:tc>
                <a:tc>
                  <a:txBody>
                    <a:bodyPr/>
                    <a:lstStyle/>
                    <a:p>
                      <a:pPr algn="ctr" fontAlgn="ctr"/>
                      <a:r>
                        <a:rPr lang="en-US" sz="1200" b="1" u="none" strike="noStrike" dirty="0">
                          <a:effectLst/>
                        </a:rPr>
                        <a:t>Tenure Clock Extension</a:t>
                      </a:r>
                      <a:endParaRPr lang="en-US" sz="1200" b="1" i="0" u="none" strike="noStrike" dirty="0">
                        <a:solidFill>
                          <a:srgbClr val="000000"/>
                        </a:solidFill>
                        <a:effectLst/>
                        <a:latin typeface="+mn-lt"/>
                      </a:endParaRPr>
                    </a:p>
                  </a:txBody>
                  <a:tcPr marL="7105" marR="7105" marT="7105" marB="0" anchor="ctr">
                    <a:solidFill>
                      <a:schemeClr val="accent5">
                        <a:lumMod val="40000"/>
                        <a:lumOff val="60000"/>
                      </a:schemeClr>
                    </a:solidFill>
                  </a:tcPr>
                </a:tc>
                <a:tc>
                  <a:txBody>
                    <a:bodyPr/>
                    <a:lstStyle/>
                    <a:p>
                      <a:pPr algn="ctr" fontAlgn="ctr"/>
                      <a:r>
                        <a:rPr lang="en-US" sz="1200" b="1" u="none" strike="noStrike" dirty="0">
                          <a:effectLst/>
                        </a:rPr>
                        <a:t>Childcare Facilities for faculty</a:t>
                      </a:r>
                      <a:endParaRPr lang="en-US" sz="1200" b="1" i="0" u="none" strike="noStrike" dirty="0">
                        <a:solidFill>
                          <a:srgbClr val="000000"/>
                        </a:solidFill>
                        <a:effectLst/>
                        <a:latin typeface="+mn-lt"/>
                      </a:endParaRPr>
                    </a:p>
                  </a:txBody>
                  <a:tcPr marL="7105" marR="7105" marT="7105" marB="0" anchor="ctr">
                    <a:solidFill>
                      <a:schemeClr val="accent5">
                        <a:lumMod val="40000"/>
                        <a:lumOff val="60000"/>
                      </a:schemeClr>
                    </a:solidFill>
                  </a:tcPr>
                </a:tc>
                <a:tc>
                  <a:txBody>
                    <a:bodyPr/>
                    <a:lstStyle/>
                    <a:p>
                      <a:pPr algn="ctr" fontAlgn="ctr"/>
                      <a:r>
                        <a:rPr lang="en-US" sz="1200" b="1" u="none" strike="noStrike" dirty="0">
                          <a:effectLst/>
                        </a:rPr>
                        <a:t>Paid Leave for Family Emergencies</a:t>
                      </a:r>
                      <a:endParaRPr lang="en-US" sz="1200" b="1" i="0" u="none" strike="noStrike" dirty="0">
                        <a:solidFill>
                          <a:srgbClr val="000000"/>
                        </a:solidFill>
                        <a:effectLst/>
                        <a:latin typeface="+mn-lt"/>
                      </a:endParaRPr>
                    </a:p>
                  </a:txBody>
                  <a:tcPr marL="7105" marR="7105" marT="7105" marB="0" anchor="ctr">
                    <a:solidFill>
                      <a:schemeClr val="accent5">
                        <a:lumMod val="40000"/>
                        <a:lumOff val="60000"/>
                      </a:schemeClr>
                    </a:solidFill>
                  </a:tcPr>
                </a:tc>
                <a:tc>
                  <a:txBody>
                    <a:bodyPr/>
                    <a:lstStyle/>
                    <a:p>
                      <a:pPr algn="ctr" fontAlgn="ctr"/>
                      <a:r>
                        <a:rPr lang="en-US" sz="1200" b="1" u="none" strike="noStrike" dirty="0">
                          <a:effectLst/>
                        </a:rPr>
                        <a:t>Employment Assistance for spouses</a:t>
                      </a:r>
                      <a:endParaRPr lang="en-US" sz="1200" b="1" i="0" u="none" strike="noStrike" dirty="0">
                        <a:solidFill>
                          <a:srgbClr val="000000"/>
                        </a:solidFill>
                        <a:effectLst/>
                        <a:latin typeface="+mn-lt"/>
                      </a:endParaRPr>
                    </a:p>
                  </a:txBody>
                  <a:tcPr marL="7105" marR="7105" marT="7105" marB="0" anchor="ctr">
                    <a:solidFill>
                      <a:schemeClr val="accent5">
                        <a:lumMod val="40000"/>
                        <a:lumOff val="60000"/>
                      </a:schemeClr>
                    </a:solidFill>
                  </a:tcPr>
                </a:tc>
                <a:tc>
                  <a:txBody>
                    <a:bodyPr/>
                    <a:lstStyle/>
                    <a:p>
                      <a:pPr algn="ctr" fontAlgn="ctr"/>
                      <a:r>
                        <a:rPr lang="en-US" sz="1200" b="1" u="none" strike="noStrike" dirty="0">
                          <a:effectLst/>
                        </a:rPr>
                        <a:t>Nursing time and facilities on campus</a:t>
                      </a:r>
                      <a:endParaRPr lang="en-US" sz="1200" b="1" i="0" u="none" strike="noStrike" dirty="0">
                        <a:solidFill>
                          <a:srgbClr val="000000"/>
                        </a:solidFill>
                        <a:effectLst/>
                        <a:latin typeface="+mn-lt"/>
                      </a:endParaRPr>
                    </a:p>
                  </a:txBody>
                  <a:tcPr marL="7105" marR="7105" marT="7105" marB="0" anchor="ctr">
                    <a:solidFill>
                      <a:schemeClr val="accent5">
                        <a:lumMod val="40000"/>
                        <a:lumOff val="60000"/>
                      </a:schemeClr>
                    </a:solidFill>
                  </a:tcPr>
                </a:tc>
                <a:tc>
                  <a:txBody>
                    <a:bodyPr/>
                    <a:lstStyle/>
                    <a:p>
                      <a:pPr algn="ctr" fontAlgn="ctr"/>
                      <a:r>
                        <a:rPr lang="en-US" sz="1200" b="1" u="none" strike="noStrike" dirty="0">
                          <a:effectLst/>
                        </a:rPr>
                        <a:t>Family Life Website</a:t>
                      </a:r>
                      <a:endParaRPr lang="en-US" sz="1200" b="1" i="0" u="none" strike="noStrike" dirty="0">
                        <a:solidFill>
                          <a:srgbClr val="000000"/>
                        </a:solidFill>
                        <a:effectLst/>
                        <a:latin typeface="+mn-lt"/>
                      </a:endParaRPr>
                    </a:p>
                  </a:txBody>
                  <a:tcPr marL="7105" marR="7105" marT="7105" marB="0" anchor="ctr">
                    <a:solidFill>
                      <a:schemeClr val="accent5">
                        <a:lumMod val="40000"/>
                        <a:lumOff val="60000"/>
                      </a:schemeClr>
                    </a:solidFill>
                  </a:tcPr>
                </a:tc>
              </a:tr>
              <a:tr h="579574">
                <a:tc>
                  <a:txBody>
                    <a:bodyPr/>
                    <a:lstStyle/>
                    <a:p>
                      <a:pPr algn="l" fontAlgn="ctr"/>
                      <a:r>
                        <a:rPr lang="en-US" sz="1200" u="none" strike="noStrike">
                          <a:effectLst/>
                        </a:rPr>
                        <a:t>UT Austin</a:t>
                      </a:r>
                      <a:endParaRPr lang="en-US" sz="1200" b="0" i="0" u="none" strike="noStrike">
                        <a:solidFill>
                          <a:srgbClr val="000000"/>
                        </a:solidFill>
                        <a:effectLst/>
                        <a:latin typeface="+mn-lt"/>
                      </a:endParaRPr>
                    </a:p>
                  </a:txBody>
                  <a:tcPr marL="7105" marR="7105" marT="7105" marB="0" anchor="ctr"/>
                </a:tc>
                <a:tc>
                  <a:txBody>
                    <a:bodyPr/>
                    <a:lstStyle/>
                    <a:p>
                      <a:pPr algn="ctr" fontAlgn="ctr"/>
                      <a:r>
                        <a:rPr lang="en-US" sz="1200" u="none" strike="noStrike">
                          <a:effectLst/>
                        </a:rPr>
                        <a:t>X</a:t>
                      </a:r>
                      <a:endParaRPr lang="en-US" sz="1200" b="0" i="0" u="none" strike="noStrike">
                        <a:solidFill>
                          <a:srgbClr val="000000"/>
                        </a:solidFill>
                        <a:effectLst/>
                        <a:latin typeface="+mn-lt"/>
                      </a:endParaRPr>
                    </a:p>
                  </a:txBody>
                  <a:tcPr marL="7105" marR="7105" marT="7105" marB="0" anchor="ctr"/>
                </a:tc>
                <a:tc>
                  <a:txBody>
                    <a:bodyPr/>
                    <a:lstStyle/>
                    <a:p>
                      <a:pPr algn="ctr" fontAlgn="ctr"/>
                      <a:r>
                        <a:rPr lang="en-US" sz="1200" u="none" strike="noStrike" dirty="0">
                          <a:effectLst/>
                        </a:rPr>
                        <a:t>X</a:t>
                      </a:r>
                      <a:endParaRPr lang="en-US" sz="1200" b="0" i="0" u="none" strike="noStrike" dirty="0">
                        <a:solidFill>
                          <a:srgbClr val="000000"/>
                        </a:solidFill>
                        <a:effectLst/>
                        <a:latin typeface="+mn-lt"/>
                      </a:endParaRPr>
                    </a:p>
                  </a:txBody>
                  <a:tcPr marL="7105" marR="7105" marT="7105" marB="0" anchor="ctr"/>
                </a:tc>
                <a:tc>
                  <a:txBody>
                    <a:bodyPr/>
                    <a:lstStyle/>
                    <a:p>
                      <a:pPr algn="l" fontAlgn="ctr"/>
                      <a:r>
                        <a:rPr lang="en-US" sz="1200" u="none" strike="noStrike">
                          <a:effectLst/>
                        </a:rPr>
                        <a:t> </a:t>
                      </a:r>
                      <a:endParaRPr lang="en-US" sz="1200" b="0" i="0" u="none" strike="noStrike">
                        <a:solidFill>
                          <a:srgbClr val="000000"/>
                        </a:solidFill>
                        <a:effectLst/>
                        <a:latin typeface="+mn-lt"/>
                      </a:endParaRPr>
                    </a:p>
                  </a:txBody>
                  <a:tcPr marL="7105" marR="7105" marT="7105" marB="0" anchor="ctr"/>
                </a:tc>
                <a:tc>
                  <a:txBody>
                    <a:bodyPr/>
                    <a:lstStyle/>
                    <a:p>
                      <a:pPr algn="l" fontAlgn="ctr"/>
                      <a:r>
                        <a:rPr lang="en-US" sz="1200" u="none" strike="noStrike">
                          <a:effectLst/>
                        </a:rPr>
                        <a:t>Automatic</a:t>
                      </a:r>
                      <a:endParaRPr lang="en-US" sz="1200" b="0" i="0" u="none" strike="noStrike">
                        <a:solidFill>
                          <a:srgbClr val="000000"/>
                        </a:solidFill>
                        <a:effectLst/>
                        <a:latin typeface="+mn-lt"/>
                      </a:endParaRPr>
                    </a:p>
                  </a:txBody>
                  <a:tcPr marL="7105" marR="7105" marT="7105" marB="0" anchor="ctr"/>
                </a:tc>
                <a:tc>
                  <a:txBody>
                    <a:bodyPr/>
                    <a:lstStyle/>
                    <a:p>
                      <a:pPr algn="l" fontAlgn="ctr"/>
                      <a:r>
                        <a:rPr lang="en-US" sz="1200" u="none" strike="noStrike">
                          <a:effectLst/>
                        </a:rPr>
                        <a:t>X spaces 374</a:t>
                      </a:r>
                      <a:endParaRPr lang="en-US" sz="1200" b="0" i="0" u="none" strike="noStrike">
                        <a:solidFill>
                          <a:srgbClr val="000000"/>
                        </a:solidFill>
                        <a:effectLst/>
                        <a:latin typeface="+mn-lt"/>
                      </a:endParaRPr>
                    </a:p>
                  </a:txBody>
                  <a:tcPr marL="7105" marR="7105" marT="7105" marB="0" anchor="ctr"/>
                </a:tc>
                <a:tc>
                  <a:txBody>
                    <a:bodyPr/>
                    <a:lstStyle/>
                    <a:p>
                      <a:pPr algn="ctr" fontAlgn="ctr"/>
                      <a:r>
                        <a:rPr lang="en-US" sz="1200" u="none" strike="noStrike">
                          <a:effectLst/>
                        </a:rPr>
                        <a:t>X</a:t>
                      </a:r>
                      <a:endParaRPr lang="en-US" sz="1200" b="0" i="0" u="none" strike="noStrike">
                        <a:solidFill>
                          <a:srgbClr val="000000"/>
                        </a:solidFill>
                        <a:effectLst/>
                        <a:latin typeface="+mn-lt"/>
                      </a:endParaRPr>
                    </a:p>
                  </a:txBody>
                  <a:tcPr marL="7105" marR="7105" marT="7105" marB="0" anchor="ctr"/>
                </a:tc>
                <a:tc>
                  <a:txBody>
                    <a:bodyPr/>
                    <a:lstStyle/>
                    <a:p>
                      <a:pPr algn="ctr" fontAlgn="ctr"/>
                      <a:r>
                        <a:rPr lang="en-US" sz="1200" u="none" strike="noStrike" dirty="0">
                          <a:effectLst/>
                        </a:rPr>
                        <a:t>X</a:t>
                      </a:r>
                      <a:endParaRPr lang="en-US" sz="1200" b="0" i="0" u="none" strike="noStrike" dirty="0">
                        <a:solidFill>
                          <a:srgbClr val="000000"/>
                        </a:solidFill>
                        <a:effectLst/>
                        <a:latin typeface="+mn-lt"/>
                      </a:endParaRPr>
                    </a:p>
                  </a:txBody>
                  <a:tcPr marL="7105" marR="7105" marT="7105" marB="0" anchor="ctr"/>
                </a:tc>
                <a:tc>
                  <a:txBody>
                    <a:bodyPr/>
                    <a:lstStyle/>
                    <a:p>
                      <a:pPr algn="ctr" fontAlgn="ctr"/>
                      <a:r>
                        <a:rPr lang="en-US" sz="1200" u="none" strike="noStrike" dirty="0">
                          <a:effectLst/>
                        </a:rPr>
                        <a:t> </a:t>
                      </a:r>
                      <a:endParaRPr lang="en-US" sz="1200" b="0" i="0" u="none" strike="noStrike" dirty="0">
                        <a:solidFill>
                          <a:srgbClr val="000000"/>
                        </a:solidFill>
                        <a:effectLst/>
                        <a:latin typeface="+mn-lt"/>
                      </a:endParaRPr>
                    </a:p>
                  </a:txBody>
                  <a:tcPr marL="7105" marR="7105" marT="7105" marB="0" anchor="ctr"/>
                </a:tc>
                <a:tc>
                  <a:txBody>
                    <a:bodyPr/>
                    <a:lstStyle/>
                    <a:p>
                      <a:pPr algn="ctr" fontAlgn="ctr"/>
                      <a:r>
                        <a:rPr lang="en-US" sz="1200" u="none" strike="noStrike">
                          <a:effectLst/>
                        </a:rPr>
                        <a:t>X</a:t>
                      </a:r>
                      <a:endParaRPr lang="en-US" sz="1200" b="0" i="0" u="none" strike="noStrike">
                        <a:solidFill>
                          <a:srgbClr val="000000"/>
                        </a:solidFill>
                        <a:effectLst/>
                        <a:latin typeface="+mn-lt"/>
                      </a:endParaRPr>
                    </a:p>
                  </a:txBody>
                  <a:tcPr marL="7105" marR="7105" marT="7105" marB="0" anchor="ctr"/>
                </a:tc>
              </a:tr>
              <a:tr h="701590">
                <a:tc>
                  <a:txBody>
                    <a:bodyPr/>
                    <a:lstStyle/>
                    <a:p>
                      <a:pPr algn="l" fontAlgn="ctr"/>
                      <a:r>
                        <a:rPr lang="en-US" sz="1200" u="none" strike="noStrike">
                          <a:effectLst/>
                        </a:rPr>
                        <a:t>Univ. of Michigan</a:t>
                      </a:r>
                      <a:endParaRPr lang="en-US" sz="1200" b="0" i="0" u="none" strike="noStrike">
                        <a:solidFill>
                          <a:srgbClr val="000000"/>
                        </a:solidFill>
                        <a:effectLst/>
                        <a:latin typeface="+mn-lt"/>
                      </a:endParaRPr>
                    </a:p>
                  </a:txBody>
                  <a:tcPr marL="7105" marR="7105" marT="7105" marB="0" anchor="ctr"/>
                </a:tc>
                <a:tc>
                  <a:txBody>
                    <a:bodyPr/>
                    <a:lstStyle/>
                    <a:p>
                      <a:pPr algn="ctr" fontAlgn="ctr"/>
                      <a:r>
                        <a:rPr lang="en-US" sz="1200" u="none" strike="noStrike">
                          <a:effectLst/>
                        </a:rPr>
                        <a:t>X</a:t>
                      </a:r>
                      <a:endParaRPr lang="en-US" sz="1200" b="0" i="0" u="none" strike="noStrike">
                        <a:solidFill>
                          <a:srgbClr val="000000"/>
                        </a:solidFill>
                        <a:effectLst/>
                        <a:latin typeface="+mn-lt"/>
                      </a:endParaRPr>
                    </a:p>
                  </a:txBody>
                  <a:tcPr marL="7105" marR="7105" marT="7105" marB="0" anchor="ctr"/>
                </a:tc>
                <a:tc>
                  <a:txBody>
                    <a:bodyPr/>
                    <a:lstStyle/>
                    <a:p>
                      <a:pPr algn="ctr" fontAlgn="ctr"/>
                      <a:r>
                        <a:rPr lang="en-US" sz="1200" u="none" strike="noStrike">
                          <a:effectLst/>
                        </a:rPr>
                        <a:t>X</a:t>
                      </a:r>
                      <a:endParaRPr lang="en-US" sz="1200" b="0" i="0" u="none" strike="noStrike">
                        <a:solidFill>
                          <a:srgbClr val="000000"/>
                        </a:solidFill>
                        <a:effectLst/>
                        <a:latin typeface="+mn-lt"/>
                      </a:endParaRPr>
                    </a:p>
                  </a:txBody>
                  <a:tcPr marL="7105" marR="7105" marT="7105" marB="0" anchor="ctr"/>
                </a:tc>
                <a:tc>
                  <a:txBody>
                    <a:bodyPr/>
                    <a:lstStyle/>
                    <a:p>
                      <a:pPr algn="l" fontAlgn="ctr"/>
                      <a:r>
                        <a:rPr lang="en-US" sz="1200" u="none" strike="noStrike">
                          <a:effectLst/>
                        </a:rPr>
                        <a:t> </a:t>
                      </a:r>
                      <a:endParaRPr lang="en-US" sz="1200" b="0" i="0" u="none" strike="noStrike">
                        <a:solidFill>
                          <a:srgbClr val="000000"/>
                        </a:solidFill>
                        <a:effectLst/>
                        <a:latin typeface="+mn-lt"/>
                      </a:endParaRPr>
                    </a:p>
                  </a:txBody>
                  <a:tcPr marL="7105" marR="7105" marT="7105" marB="0" anchor="ctr"/>
                </a:tc>
                <a:tc>
                  <a:txBody>
                    <a:bodyPr/>
                    <a:lstStyle/>
                    <a:p>
                      <a:pPr algn="l" fontAlgn="ctr"/>
                      <a:r>
                        <a:rPr lang="en-US" sz="1200" u="none" strike="noStrike">
                          <a:effectLst/>
                        </a:rPr>
                        <a:t>Upon request</a:t>
                      </a:r>
                      <a:endParaRPr lang="en-US" sz="1200" b="0" i="0" u="none" strike="noStrike">
                        <a:solidFill>
                          <a:srgbClr val="000000"/>
                        </a:solidFill>
                        <a:effectLst/>
                        <a:latin typeface="+mn-lt"/>
                      </a:endParaRPr>
                    </a:p>
                  </a:txBody>
                  <a:tcPr marL="7105" marR="7105" marT="7105" marB="0" anchor="ctr"/>
                </a:tc>
                <a:tc>
                  <a:txBody>
                    <a:bodyPr/>
                    <a:lstStyle/>
                    <a:p>
                      <a:pPr algn="l" fontAlgn="ctr"/>
                      <a:r>
                        <a:rPr lang="en-US" sz="1200" u="none" strike="noStrike">
                          <a:effectLst/>
                        </a:rPr>
                        <a:t>4 Child Centers</a:t>
                      </a:r>
                      <a:endParaRPr lang="en-US" sz="1200" b="0" i="0" u="none" strike="noStrike">
                        <a:solidFill>
                          <a:srgbClr val="000000"/>
                        </a:solidFill>
                        <a:effectLst/>
                        <a:latin typeface="+mn-lt"/>
                      </a:endParaRPr>
                    </a:p>
                  </a:txBody>
                  <a:tcPr marL="7105" marR="7105" marT="7105" marB="0" anchor="ctr"/>
                </a:tc>
                <a:tc>
                  <a:txBody>
                    <a:bodyPr/>
                    <a:lstStyle/>
                    <a:p>
                      <a:pPr algn="ctr" fontAlgn="ctr"/>
                      <a:r>
                        <a:rPr lang="en-US" sz="1200" u="none" strike="noStrike">
                          <a:effectLst/>
                        </a:rPr>
                        <a:t>Paid subsidized-at-home sick child services</a:t>
                      </a:r>
                      <a:endParaRPr lang="en-US" sz="1200" b="0" i="0" u="none" strike="noStrike">
                        <a:solidFill>
                          <a:srgbClr val="000000"/>
                        </a:solidFill>
                        <a:effectLst/>
                        <a:latin typeface="+mn-lt"/>
                      </a:endParaRPr>
                    </a:p>
                  </a:txBody>
                  <a:tcPr marL="7105" marR="7105" marT="7105" marB="0" anchor="ctr"/>
                </a:tc>
                <a:tc>
                  <a:txBody>
                    <a:bodyPr/>
                    <a:lstStyle/>
                    <a:p>
                      <a:pPr algn="ctr" fontAlgn="ctr"/>
                      <a:r>
                        <a:rPr lang="en-US" sz="1200" u="none" strike="noStrike">
                          <a:effectLst/>
                        </a:rPr>
                        <a:t>Dual career program</a:t>
                      </a:r>
                      <a:endParaRPr lang="en-US" sz="1200" b="0" i="0" u="none" strike="noStrike">
                        <a:solidFill>
                          <a:srgbClr val="000000"/>
                        </a:solidFill>
                        <a:effectLst/>
                        <a:latin typeface="+mn-lt"/>
                      </a:endParaRPr>
                    </a:p>
                  </a:txBody>
                  <a:tcPr marL="7105" marR="7105" marT="7105" marB="0" anchor="ctr"/>
                </a:tc>
                <a:tc>
                  <a:txBody>
                    <a:bodyPr/>
                    <a:lstStyle/>
                    <a:p>
                      <a:pPr algn="ctr" fontAlgn="ctr"/>
                      <a:r>
                        <a:rPr lang="en-US" sz="1200" u="none" strike="noStrike">
                          <a:effectLst/>
                        </a:rPr>
                        <a:t> </a:t>
                      </a:r>
                      <a:endParaRPr lang="en-US" sz="1200" b="0" i="0" u="none" strike="noStrike">
                        <a:solidFill>
                          <a:srgbClr val="000000"/>
                        </a:solidFill>
                        <a:effectLst/>
                        <a:latin typeface="+mn-lt"/>
                      </a:endParaRPr>
                    </a:p>
                  </a:txBody>
                  <a:tcPr marL="7105" marR="7105" marT="7105" marB="0" anchor="ctr"/>
                </a:tc>
                <a:tc>
                  <a:txBody>
                    <a:bodyPr/>
                    <a:lstStyle/>
                    <a:p>
                      <a:pPr algn="ctr" fontAlgn="ctr"/>
                      <a:r>
                        <a:rPr lang="en-US" sz="1200" u="none" strike="noStrike" dirty="0">
                          <a:effectLst/>
                        </a:rPr>
                        <a:t> </a:t>
                      </a:r>
                      <a:endParaRPr lang="en-US" sz="1200" b="0" i="0" u="none" strike="noStrike" dirty="0">
                        <a:solidFill>
                          <a:srgbClr val="000000"/>
                        </a:solidFill>
                        <a:effectLst/>
                        <a:latin typeface="+mn-lt"/>
                      </a:endParaRPr>
                    </a:p>
                  </a:txBody>
                  <a:tcPr marL="7105" marR="7105" marT="7105" marB="0" anchor="ctr"/>
                </a:tc>
              </a:tr>
              <a:tr h="650751">
                <a:tc>
                  <a:txBody>
                    <a:bodyPr/>
                    <a:lstStyle/>
                    <a:p>
                      <a:pPr algn="l" fontAlgn="ctr"/>
                      <a:r>
                        <a:rPr lang="en-US" sz="1200" u="none" strike="noStrike">
                          <a:effectLst/>
                        </a:rPr>
                        <a:t>Univ. of Illinois at Urbana Champaign</a:t>
                      </a:r>
                      <a:endParaRPr lang="en-US" sz="1200" b="0" i="0" u="none" strike="noStrike">
                        <a:solidFill>
                          <a:srgbClr val="000000"/>
                        </a:solidFill>
                        <a:effectLst/>
                        <a:latin typeface="+mn-lt"/>
                      </a:endParaRPr>
                    </a:p>
                  </a:txBody>
                  <a:tcPr marL="7105" marR="7105" marT="7105" marB="0" anchor="ctr"/>
                </a:tc>
                <a:tc>
                  <a:txBody>
                    <a:bodyPr/>
                    <a:lstStyle/>
                    <a:p>
                      <a:pPr algn="ctr" fontAlgn="ctr"/>
                      <a:r>
                        <a:rPr lang="en-US" sz="1200" u="none" strike="noStrike">
                          <a:effectLst/>
                        </a:rPr>
                        <a:t>2 weeks paid</a:t>
                      </a:r>
                      <a:endParaRPr lang="en-US" sz="1200" b="0" i="0" u="none" strike="noStrike">
                        <a:solidFill>
                          <a:srgbClr val="000000"/>
                        </a:solidFill>
                        <a:effectLst/>
                        <a:latin typeface="+mn-lt"/>
                      </a:endParaRPr>
                    </a:p>
                  </a:txBody>
                  <a:tcPr marL="7105" marR="7105" marT="7105" marB="0" anchor="ctr"/>
                </a:tc>
                <a:tc>
                  <a:txBody>
                    <a:bodyPr/>
                    <a:lstStyle/>
                    <a:p>
                      <a:pPr algn="ctr" fontAlgn="ctr"/>
                      <a:r>
                        <a:rPr lang="en-US" sz="1200" u="none" strike="noStrike">
                          <a:effectLst/>
                        </a:rPr>
                        <a:t>X</a:t>
                      </a:r>
                      <a:endParaRPr lang="en-US" sz="1200" b="0" i="0" u="none" strike="noStrike">
                        <a:solidFill>
                          <a:srgbClr val="000000"/>
                        </a:solidFill>
                        <a:effectLst/>
                        <a:latin typeface="+mn-lt"/>
                      </a:endParaRPr>
                    </a:p>
                  </a:txBody>
                  <a:tcPr marL="7105" marR="7105" marT="7105" marB="0" anchor="ctr"/>
                </a:tc>
                <a:tc>
                  <a:txBody>
                    <a:bodyPr/>
                    <a:lstStyle/>
                    <a:p>
                      <a:pPr algn="l" fontAlgn="ctr"/>
                      <a:r>
                        <a:rPr lang="en-US" sz="1200" u="none" strike="noStrike">
                          <a:effectLst/>
                        </a:rPr>
                        <a:t> </a:t>
                      </a:r>
                      <a:endParaRPr lang="en-US" sz="1200" b="0" i="0" u="none" strike="noStrike">
                        <a:solidFill>
                          <a:srgbClr val="000000"/>
                        </a:solidFill>
                        <a:effectLst/>
                        <a:latin typeface="+mn-lt"/>
                      </a:endParaRPr>
                    </a:p>
                  </a:txBody>
                  <a:tcPr marL="7105" marR="7105" marT="7105" marB="0" anchor="ctr"/>
                </a:tc>
                <a:tc>
                  <a:txBody>
                    <a:bodyPr/>
                    <a:lstStyle/>
                    <a:p>
                      <a:pPr algn="l" fontAlgn="ctr"/>
                      <a:r>
                        <a:rPr lang="en-US" sz="1200" u="none" strike="noStrike" dirty="0">
                          <a:effectLst/>
                        </a:rPr>
                        <a:t>Upon request</a:t>
                      </a:r>
                      <a:endParaRPr lang="en-US" sz="1200" b="0" i="0" u="none" strike="noStrike" dirty="0">
                        <a:solidFill>
                          <a:srgbClr val="000000"/>
                        </a:solidFill>
                        <a:effectLst/>
                        <a:latin typeface="+mn-lt"/>
                      </a:endParaRPr>
                    </a:p>
                  </a:txBody>
                  <a:tcPr marL="7105" marR="7105" marT="7105" marB="0" anchor="ctr"/>
                </a:tc>
                <a:tc>
                  <a:txBody>
                    <a:bodyPr/>
                    <a:lstStyle/>
                    <a:p>
                      <a:pPr algn="l" fontAlgn="ctr"/>
                      <a:r>
                        <a:rPr lang="en-US" sz="1200" u="none" strike="noStrike">
                          <a:effectLst/>
                        </a:rPr>
                        <a:t> </a:t>
                      </a:r>
                      <a:endParaRPr lang="en-US" sz="1200" b="0" i="0" u="none" strike="noStrike">
                        <a:solidFill>
                          <a:srgbClr val="000000"/>
                        </a:solidFill>
                        <a:effectLst/>
                        <a:latin typeface="+mn-lt"/>
                      </a:endParaRPr>
                    </a:p>
                  </a:txBody>
                  <a:tcPr marL="7105" marR="7105" marT="7105" marB="0" anchor="ctr"/>
                </a:tc>
                <a:tc>
                  <a:txBody>
                    <a:bodyPr/>
                    <a:lstStyle/>
                    <a:p>
                      <a:pPr algn="ctr" fontAlgn="ctr"/>
                      <a:r>
                        <a:rPr lang="en-US" sz="1200" u="none" strike="noStrike">
                          <a:effectLst/>
                        </a:rPr>
                        <a:t> </a:t>
                      </a:r>
                      <a:endParaRPr lang="en-US" sz="1200" b="0" i="0" u="none" strike="noStrike">
                        <a:solidFill>
                          <a:srgbClr val="000000"/>
                        </a:solidFill>
                        <a:effectLst/>
                        <a:latin typeface="+mn-lt"/>
                      </a:endParaRPr>
                    </a:p>
                  </a:txBody>
                  <a:tcPr marL="7105" marR="7105" marT="7105" marB="0" anchor="ctr"/>
                </a:tc>
                <a:tc>
                  <a:txBody>
                    <a:bodyPr/>
                    <a:lstStyle/>
                    <a:p>
                      <a:pPr algn="ctr" fontAlgn="ctr"/>
                      <a:r>
                        <a:rPr lang="en-US" sz="1200" u="none" strike="noStrike">
                          <a:effectLst/>
                        </a:rPr>
                        <a:t>X</a:t>
                      </a:r>
                      <a:endParaRPr lang="en-US" sz="1200" b="0" i="0" u="none" strike="noStrike">
                        <a:solidFill>
                          <a:srgbClr val="000000"/>
                        </a:solidFill>
                        <a:effectLst/>
                        <a:latin typeface="+mn-lt"/>
                      </a:endParaRPr>
                    </a:p>
                  </a:txBody>
                  <a:tcPr marL="7105" marR="7105" marT="7105" marB="0" anchor="ctr"/>
                </a:tc>
                <a:tc>
                  <a:txBody>
                    <a:bodyPr/>
                    <a:lstStyle/>
                    <a:p>
                      <a:pPr algn="ctr" fontAlgn="ctr"/>
                      <a:r>
                        <a:rPr lang="en-US" sz="1200" u="none" strike="noStrike">
                          <a:effectLst/>
                        </a:rPr>
                        <a:t>X (State law)</a:t>
                      </a:r>
                      <a:endParaRPr lang="en-US" sz="1200" b="0" i="0" u="none" strike="noStrike">
                        <a:solidFill>
                          <a:srgbClr val="000000"/>
                        </a:solidFill>
                        <a:effectLst/>
                        <a:latin typeface="+mn-lt"/>
                      </a:endParaRPr>
                    </a:p>
                  </a:txBody>
                  <a:tcPr marL="7105" marR="7105" marT="7105" marB="0" anchor="ctr"/>
                </a:tc>
                <a:tc>
                  <a:txBody>
                    <a:bodyPr/>
                    <a:lstStyle/>
                    <a:p>
                      <a:pPr algn="ctr" fontAlgn="ctr"/>
                      <a:r>
                        <a:rPr lang="en-US" sz="1200" u="none" strike="noStrike" dirty="0">
                          <a:effectLst/>
                        </a:rPr>
                        <a:t> </a:t>
                      </a:r>
                      <a:endParaRPr lang="en-US" sz="1200" b="0" i="0" u="none" strike="noStrike" dirty="0">
                        <a:solidFill>
                          <a:srgbClr val="000000"/>
                        </a:solidFill>
                        <a:effectLst/>
                        <a:latin typeface="+mn-lt"/>
                      </a:endParaRPr>
                    </a:p>
                  </a:txBody>
                  <a:tcPr marL="7105" marR="7105" marT="7105" marB="0" anchor="ctr"/>
                </a:tc>
              </a:tr>
              <a:tr h="640583">
                <a:tc>
                  <a:txBody>
                    <a:bodyPr/>
                    <a:lstStyle/>
                    <a:p>
                      <a:pPr algn="l" fontAlgn="ctr"/>
                      <a:r>
                        <a:rPr lang="en-US" sz="1200" u="none" strike="noStrike">
                          <a:effectLst/>
                        </a:rPr>
                        <a:t>University of Oregon</a:t>
                      </a:r>
                      <a:endParaRPr lang="en-US" sz="1200" b="0" i="0" u="none" strike="noStrike">
                        <a:solidFill>
                          <a:srgbClr val="000000"/>
                        </a:solidFill>
                        <a:effectLst/>
                        <a:latin typeface="+mn-lt"/>
                      </a:endParaRPr>
                    </a:p>
                  </a:txBody>
                  <a:tcPr marL="7105" marR="7105" marT="7105" marB="0" anchor="ctr"/>
                </a:tc>
                <a:tc>
                  <a:txBody>
                    <a:bodyPr/>
                    <a:lstStyle/>
                    <a:p>
                      <a:pPr algn="ctr" fontAlgn="ctr"/>
                      <a:r>
                        <a:rPr lang="en-US" sz="1200" u="none" strike="noStrike">
                          <a:effectLst/>
                        </a:rPr>
                        <a:t>X</a:t>
                      </a:r>
                      <a:endParaRPr lang="en-US" sz="1200" b="0" i="0" u="none" strike="noStrike">
                        <a:solidFill>
                          <a:srgbClr val="000000"/>
                        </a:solidFill>
                        <a:effectLst/>
                        <a:latin typeface="+mn-lt"/>
                      </a:endParaRPr>
                    </a:p>
                  </a:txBody>
                  <a:tcPr marL="7105" marR="7105" marT="7105" marB="0" anchor="ctr"/>
                </a:tc>
                <a:tc>
                  <a:txBody>
                    <a:bodyPr/>
                    <a:lstStyle/>
                    <a:p>
                      <a:pPr algn="ctr" fontAlgn="ctr"/>
                      <a:r>
                        <a:rPr lang="en-US" sz="1200" u="none" strike="noStrike" dirty="0">
                          <a:effectLst/>
                        </a:rPr>
                        <a:t>X</a:t>
                      </a:r>
                      <a:endParaRPr lang="en-US" sz="1200" b="0" i="0" u="none" strike="noStrike" dirty="0">
                        <a:solidFill>
                          <a:srgbClr val="000000"/>
                        </a:solidFill>
                        <a:effectLst/>
                        <a:latin typeface="+mn-lt"/>
                      </a:endParaRPr>
                    </a:p>
                  </a:txBody>
                  <a:tcPr marL="7105" marR="7105" marT="7105" marB="0" anchor="ctr"/>
                </a:tc>
                <a:tc>
                  <a:txBody>
                    <a:bodyPr/>
                    <a:lstStyle/>
                    <a:p>
                      <a:pPr algn="ctr" fontAlgn="ctr"/>
                      <a:r>
                        <a:rPr lang="en-US" sz="1200" u="none" strike="noStrike">
                          <a:effectLst/>
                        </a:rPr>
                        <a:t>X</a:t>
                      </a:r>
                      <a:endParaRPr lang="en-US" sz="1200" b="0" i="0" u="none" strike="noStrike">
                        <a:solidFill>
                          <a:srgbClr val="000000"/>
                        </a:solidFill>
                        <a:effectLst/>
                        <a:latin typeface="+mn-lt"/>
                      </a:endParaRPr>
                    </a:p>
                  </a:txBody>
                  <a:tcPr marL="7105" marR="7105" marT="7105" marB="0" anchor="ctr"/>
                </a:tc>
                <a:tc>
                  <a:txBody>
                    <a:bodyPr/>
                    <a:lstStyle/>
                    <a:p>
                      <a:pPr algn="l" fontAlgn="ctr"/>
                      <a:r>
                        <a:rPr lang="en-US" sz="1200" u="none" strike="noStrike">
                          <a:effectLst/>
                        </a:rPr>
                        <a:t>Upon request</a:t>
                      </a:r>
                      <a:endParaRPr lang="en-US" sz="1200" b="0" i="0" u="none" strike="noStrike">
                        <a:solidFill>
                          <a:srgbClr val="000000"/>
                        </a:solidFill>
                        <a:effectLst/>
                        <a:latin typeface="+mn-lt"/>
                      </a:endParaRPr>
                    </a:p>
                  </a:txBody>
                  <a:tcPr marL="7105" marR="7105" marT="7105" marB="0" anchor="ctr"/>
                </a:tc>
                <a:tc>
                  <a:txBody>
                    <a:bodyPr/>
                    <a:lstStyle/>
                    <a:p>
                      <a:pPr algn="l" fontAlgn="ctr"/>
                      <a:r>
                        <a:rPr lang="en-US" sz="1200" u="none" strike="noStrike">
                          <a:effectLst/>
                        </a:rPr>
                        <a:t> </a:t>
                      </a:r>
                      <a:endParaRPr lang="en-US" sz="1200" b="0" i="0" u="none" strike="noStrike">
                        <a:solidFill>
                          <a:srgbClr val="000000"/>
                        </a:solidFill>
                        <a:effectLst/>
                        <a:latin typeface="+mn-lt"/>
                      </a:endParaRPr>
                    </a:p>
                  </a:txBody>
                  <a:tcPr marL="7105" marR="7105" marT="7105" marB="0" anchor="ctr"/>
                </a:tc>
                <a:tc>
                  <a:txBody>
                    <a:bodyPr/>
                    <a:lstStyle/>
                    <a:p>
                      <a:pPr algn="ctr" fontAlgn="ctr"/>
                      <a:r>
                        <a:rPr lang="en-US" sz="1200" u="none" strike="noStrike">
                          <a:effectLst/>
                        </a:rPr>
                        <a:t> </a:t>
                      </a:r>
                      <a:endParaRPr lang="en-US" sz="1200" b="0" i="0" u="none" strike="noStrike">
                        <a:solidFill>
                          <a:srgbClr val="000000"/>
                        </a:solidFill>
                        <a:effectLst/>
                        <a:latin typeface="+mn-lt"/>
                      </a:endParaRPr>
                    </a:p>
                  </a:txBody>
                  <a:tcPr marL="7105" marR="7105" marT="7105" marB="0" anchor="ctr"/>
                </a:tc>
                <a:tc>
                  <a:txBody>
                    <a:bodyPr/>
                    <a:lstStyle/>
                    <a:p>
                      <a:pPr algn="ctr" fontAlgn="ctr"/>
                      <a:r>
                        <a:rPr lang="en-US" sz="1200" u="none" strike="noStrike">
                          <a:effectLst/>
                        </a:rPr>
                        <a:t> </a:t>
                      </a:r>
                      <a:endParaRPr lang="en-US" sz="1200" b="0" i="0" u="none" strike="noStrike">
                        <a:solidFill>
                          <a:srgbClr val="000000"/>
                        </a:solidFill>
                        <a:effectLst/>
                        <a:latin typeface="+mn-lt"/>
                      </a:endParaRPr>
                    </a:p>
                  </a:txBody>
                  <a:tcPr marL="7105" marR="7105" marT="7105" marB="0" anchor="ctr"/>
                </a:tc>
                <a:tc>
                  <a:txBody>
                    <a:bodyPr/>
                    <a:lstStyle/>
                    <a:p>
                      <a:pPr algn="ctr" fontAlgn="ctr"/>
                      <a:r>
                        <a:rPr lang="en-US" sz="1200" u="none" strike="noStrike">
                          <a:effectLst/>
                        </a:rPr>
                        <a:t>X</a:t>
                      </a:r>
                      <a:endParaRPr lang="en-US" sz="1200" b="0" i="0" u="none" strike="noStrike">
                        <a:solidFill>
                          <a:srgbClr val="000000"/>
                        </a:solidFill>
                        <a:effectLst/>
                        <a:latin typeface="+mn-lt"/>
                      </a:endParaRPr>
                    </a:p>
                  </a:txBody>
                  <a:tcPr marL="7105" marR="7105" marT="7105" marB="0" anchor="ctr"/>
                </a:tc>
                <a:tc>
                  <a:txBody>
                    <a:bodyPr/>
                    <a:lstStyle/>
                    <a:p>
                      <a:pPr algn="ctr" fontAlgn="ctr"/>
                      <a:r>
                        <a:rPr lang="en-US" sz="1200" u="none" strike="noStrike" dirty="0">
                          <a:effectLst/>
                        </a:rPr>
                        <a:t> </a:t>
                      </a:r>
                      <a:endParaRPr lang="en-US" sz="1200" b="0" i="0" u="none" strike="noStrike" dirty="0">
                        <a:solidFill>
                          <a:srgbClr val="000000"/>
                        </a:solidFill>
                        <a:effectLst/>
                        <a:latin typeface="+mn-lt"/>
                      </a:endParaRPr>
                    </a:p>
                  </a:txBody>
                  <a:tcPr marL="7105" marR="7105" marT="7105" marB="0" anchor="ctr"/>
                </a:tc>
              </a:tr>
              <a:tr h="569407">
                <a:tc>
                  <a:txBody>
                    <a:bodyPr/>
                    <a:lstStyle/>
                    <a:p>
                      <a:pPr algn="l" fontAlgn="ctr"/>
                      <a:r>
                        <a:rPr lang="en-US" sz="1200" u="none" strike="noStrike">
                          <a:effectLst/>
                        </a:rPr>
                        <a:t>University of California</a:t>
                      </a:r>
                      <a:endParaRPr lang="en-US" sz="1200" b="0" i="0" u="none" strike="noStrike">
                        <a:solidFill>
                          <a:srgbClr val="000000"/>
                        </a:solidFill>
                        <a:effectLst/>
                        <a:latin typeface="+mn-lt"/>
                      </a:endParaRPr>
                    </a:p>
                  </a:txBody>
                  <a:tcPr marL="7105" marR="7105" marT="7105" marB="0" anchor="ctr"/>
                </a:tc>
                <a:tc>
                  <a:txBody>
                    <a:bodyPr/>
                    <a:lstStyle/>
                    <a:p>
                      <a:pPr algn="ctr" fontAlgn="ctr"/>
                      <a:r>
                        <a:rPr lang="en-US" sz="1200" u="none" strike="noStrike" dirty="0">
                          <a:effectLst/>
                        </a:rPr>
                        <a:t>X</a:t>
                      </a:r>
                      <a:endParaRPr lang="en-US" sz="1200" b="0" i="0" u="none" strike="noStrike" dirty="0">
                        <a:solidFill>
                          <a:srgbClr val="000000"/>
                        </a:solidFill>
                        <a:effectLst/>
                        <a:latin typeface="+mn-lt"/>
                      </a:endParaRPr>
                    </a:p>
                  </a:txBody>
                  <a:tcPr marL="7105" marR="7105" marT="7105" marB="0" anchor="ctr"/>
                </a:tc>
                <a:tc>
                  <a:txBody>
                    <a:bodyPr/>
                    <a:lstStyle/>
                    <a:p>
                      <a:pPr algn="ctr" fontAlgn="ctr"/>
                      <a:r>
                        <a:rPr lang="en-US" sz="1200" u="none" strike="noStrike" dirty="0">
                          <a:effectLst/>
                        </a:rPr>
                        <a:t>X</a:t>
                      </a:r>
                      <a:endParaRPr lang="en-US" sz="1200" b="0" i="0" u="none" strike="noStrike" dirty="0">
                        <a:solidFill>
                          <a:srgbClr val="000000"/>
                        </a:solidFill>
                        <a:effectLst/>
                        <a:latin typeface="+mn-lt"/>
                      </a:endParaRPr>
                    </a:p>
                  </a:txBody>
                  <a:tcPr marL="7105" marR="7105" marT="7105" marB="0" anchor="ctr"/>
                </a:tc>
                <a:tc>
                  <a:txBody>
                    <a:bodyPr/>
                    <a:lstStyle/>
                    <a:p>
                      <a:pPr algn="l" fontAlgn="ctr"/>
                      <a:r>
                        <a:rPr lang="en-US" sz="1200" u="none" strike="noStrike">
                          <a:effectLst/>
                        </a:rPr>
                        <a:t> </a:t>
                      </a:r>
                      <a:endParaRPr lang="en-US" sz="1200" b="0" i="0" u="none" strike="noStrike">
                        <a:solidFill>
                          <a:srgbClr val="000000"/>
                        </a:solidFill>
                        <a:effectLst/>
                        <a:latin typeface="+mn-lt"/>
                      </a:endParaRPr>
                    </a:p>
                  </a:txBody>
                  <a:tcPr marL="7105" marR="7105" marT="7105" marB="0" anchor="ctr"/>
                </a:tc>
                <a:tc>
                  <a:txBody>
                    <a:bodyPr/>
                    <a:lstStyle/>
                    <a:p>
                      <a:pPr algn="l" fontAlgn="ctr"/>
                      <a:r>
                        <a:rPr lang="en-US" sz="1200" u="none" strike="noStrike">
                          <a:effectLst/>
                        </a:rPr>
                        <a:t>Upon request</a:t>
                      </a:r>
                      <a:endParaRPr lang="en-US" sz="1200" b="0" i="0" u="none" strike="noStrike">
                        <a:solidFill>
                          <a:srgbClr val="000000"/>
                        </a:solidFill>
                        <a:effectLst/>
                        <a:latin typeface="+mn-lt"/>
                      </a:endParaRPr>
                    </a:p>
                  </a:txBody>
                  <a:tcPr marL="7105" marR="7105" marT="7105" marB="0" anchor="ctr"/>
                </a:tc>
                <a:tc>
                  <a:txBody>
                    <a:bodyPr/>
                    <a:lstStyle/>
                    <a:p>
                      <a:pPr algn="l" fontAlgn="ctr"/>
                      <a:r>
                        <a:rPr lang="en-US" sz="1200" u="none" strike="noStrike">
                          <a:effectLst/>
                        </a:rPr>
                        <a:t> </a:t>
                      </a:r>
                      <a:endParaRPr lang="en-US" sz="1200" b="0" i="0" u="none" strike="noStrike">
                        <a:solidFill>
                          <a:srgbClr val="000000"/>
                        </a:solidFill>
                        <a:effectLst/>
                        <a:latin typeface="+mn-lt"/>
                      </a:endParaRPr>
                    </a:p>
                  </a:txBody>
                  <a:tcPr marL="7105" marR="7105" marT="7105" marB="0" anchor="ctr"/>
                </a:tc>
                <a:tc>
                  <a:txBody>
                    <a:bodyPr/>
                    <a:lstStyle/>
                    <a:p>
                      <a:pPr algn="ctr" fontAlgn="ctr"/>
                      <a:r>
                        <a:rPr lang="en-US" sz="1200" u="none" strike="noStrike" dirty="0">
                          <a:effectLst/>
                        </a:rPr>
                        <a:t>X</a:t>
                      </a:r>
                      <a:endParaRPr lang="en-US" sz="1200" b="0" i="0" u="none" strike="noStrike" dirty="0">
                        <a:solidFill>
                          <a:srgbClr val="000000"/>
                        </a:solidFill>
                        <a:effectLst/>
                        <a:latin typeface="+mn-lt"/>
                      </a:endParaRPr>
                    </a:p>
                  </a:txBody>
                  <a:tcPr marL="7105" marR="7105" marT="7105" marB="0" anchor="ctr"/>
                </a:tc>
                <a:tc>
                  <a:txBody>
                    <a:bodyPr/>
                    <a:lstStyle/>
                    <a:p>
                      <a:pPr algn="ctr" fontAlgn="ctr"/>
                      <a:r>
                        <a:rPr lang="en-US" sz="1200" u="none" strike="noStrike" dirty="0">
                          <a:effectLst/>
                        </a:rPr>
                        <a:t>X</a:t>
                      </a:r>
                      <a:endParaRPr lang="en-US" sz="1200" b="0" i="0" u="none" strike="noStrike" dirty="0">
                        <a:solidFill>
                          <a:srgbClr val="000000"/>
                        </a:solidFill>
                        <a:effectLst/>
                        <a:latin typeface="+mn-lt"/>
                      </a:endParaRPr>
                    </a:p>
                  </a:txBody>
                  <a:tcPr marL="7105" marR="7105" marT="7105" marB="0" anchor="ctr"/>
                </a:tc>
                <a:tc>
                  <a:txBody>
                    <a:bodyPr/>
                    <a:lstStyle/>
                    <a:p>
                      <a:pPr algn="l" fontAlgn="ctr"/>
                      <a:r>
                        <a:rPr lang="en-US" sz="1200" u="none" strike="noStrike">
                          <a:effectLst/>
                        </a:rPr>
                        <a:t> </a:t>
                      </a:r>
                      <a:endParaRPr lang="en-US" sz="1200" b="0" i="0" u="none" strike="noStrike">
                        <a:solidFill>
                          <a:srgbClr val="000000"/>
                        </a:solidFill>
                        <a:effectLst/>
                        <a:latin typeface="+mn-lt"/>
                      </a:endParaRPr>
                    </a:p>
                  </a:txBody>
                  <a:tcPr marL="7105" marR="7105" marT="7105" marB="0" anchor="ctr"/>
                </a:tc>
                <a:tc>
                  <a:txBody>
                    <a:bodyPr/>
                    <a:lstStyle/>
                    <a:p>
                      <a:pPr algn="l" fontAlgn="ctr"/>
                      <a:r>
                        <a:rPr lang="en-US" sz="1200" u="none" strike="noStrike" dirty="0">
                          <a:effectLst/>
                        </a:rPr>
                        <a:t> </a:t>
                      </a:r>
                      <a:endParaRPr lang="en-US" sz="1200" b="0" i="0" u="none" strike="noStrike" dirty="0">
                        <a:solidFill>
                          <a:srgbClr val="000000"/>
                        </a:solidFill>
                        <a:effectLst/>
                        <a:latin typeface="+mn-lt"/>
                      </a:endParaRPr>
                    </a:p>
                  </a:txBody>
                  <a:tcPr marL="7105" marR="7105" marT="7105" marB="0" anchor="ctr"/>
                </a:tc>
              </a:tr>
              <a:tr h="701590">
                <a:tc>
                  <a:txBody>
                    <a:bodyPr/>
                    <a:lstStyle/>
                    <a:p>
                      <a:pPr algn="l" fontAlgn="ctr"/>
                      <a:r>
                        <a:rPr lang="en-US" sz="1200" u="none" strike="noStrike" dirty="0">
                          <a:effectLst/>
                        </a:rPr>
                        <a:t>University of South Florida</a:t>
                      </a:r>
                      <a:endParaRPr lang="en-US" sz="1200" b="0" i="0" u="none" strike="noStrike" dirty="0">
                        <a:solidFill>
                          <a:srgbClr val="000000"/>
                        </a:solidFill>
                        <a:effectLst/>
                        <a:latin typeface="+mn-lt"/>
                      </a:endParaRPr>
                    </a:p>
                  </a:txBody>
                  <a:tcPr marL="7105" marR="7105" marT="7105" marB="0" anchor="ctr"/>
                </a:tc>
                <a:tc>
                  <a:txBody>
                    <a:bodyPr/>
                    <a:lstStyle/>
                    <a:p>
                      <a:pPr algn="ctr" fontAlgn="ctr"/>
                      <a:r>
                        <a:rPr lang="en-US" sz="1200" u="none" strike="noStrike">
                          <a:effectLst/>
                        </a:rPr>
                        <a:t>X</a:t>
                      </a:r>
                      <a:endParaRPr lang="en-US" sz="1200" b="0" i="0" u="none" strike="noStrike">
                        <a:solidFill>
                          <a:srgbClr val="000000"/>
                        </a:solidFill>
                        <a:effectLst/>
                        <a:latin typeface="+mn-lt"/>
                      </a:endParaRPr>
                    </a:p>
                  </a:txBody>
                  <a:tcPr marL="7105" marR="7105" marT="7105" marB="0" anchor="ctr"/>
                </a:tc>
                <a:tc>
                  <a:txBody>
                    <a:bodyPr/>
                    <a:lstStyle/>
                    <a:p>
                      <a:pPr algn="ctr" fontAlgn="ctr"/>
                      <a:r>
                        <a:rPr lang="en-US" sz="1200" u="none" strike="noStrike">
                          <a:effectLst/>
                        </a:rPr>
                        <a:t>X</a:t>
                      </a:r>
                      <a:endParaRPr lang="en-US" sz="1200" b="0" i="0" u="none" strike="noStrike">
                        <a:solidFill>
                          <a:srgbClr val="000000"/>
                        </a:solidFill>
                        <a:effectLst/>
                        <a:latin typeface="+mn-lt"/>
                      </a:endParaRPr>
                    </a:p>
                  </a:txBody>
                  <a:tcPr marL="7105" marR="7105" marT="7105" marB="0" anchor="ctr"/>
                </a:tc>
                <a:tc>
                  <a:txBody>
                    <a:bodyPr/>
                    <a:lstStyle/>
                    <a:p>
                      <a:pPr algn="ctr" fontAlgn="ctr"/>
                      <a:r>
                        <a:rPr lang="en-US" sz="1200" u="none" strike="noStrike">
                          <a:effectLst/>
                        </a:rPr>
                        <a:t> </a:t>
                      </a:r>
                      <a:endParaRPr lang="en-US" sz="1200" b="0" i="0" u="none" strike="noStrike">
                        <a:solidFill>
                          <a:srgbClr val="000000"/>
                        </a:solidFill>
                        <a:effectLst/>
                        <a:latin typeface="+mn-lt"/>
                      </a:endParaRPr>
                    </a:p>
                  </a:txBody>
                  <a:tcPr marL="7105" marR="7105" marT="7105" marB="0" anchor="ctr"/>
                </a:tc>
                <a:tc>
                  <a:txBody>
                    <a:bodyPr/>
                    <a:lstStyle/>
                    <a:p>
                      <a:pPr algn="l" fontAlgn="ctr"/>
                      <a:r>
                        <a:rPr lang="en-US" sz="1200" u="none" strike="noStrike">
                          <a:effectLst/>
                        </a:rPr>
                        <a:t>Automatic</a:t>
                      </a:r>
                      <a:endParaRPr lang="en-US" sz="1200" b="0" i="0" u="none" strike="noStrike">
                        <a:solidFill>
                          <a:srgbClr val="000000"/>
                        </a:solidFill>
                        <a:effectLst/>
                        <a:latin typeface="+mn-lt"/>
                      </a:endParaRPr>
                    </a:p>
                  </a:txBody>
                  <a:tcPr marL="7105" marR="7105" marT="7105" marB="0" anchor="ctr"/>
                </a:tc>
                <a:tc>
                  <a:txBody>
                    <a:bodyPr/>
                    <a:lstStyle/>
                    <a:p>
                      <a:pPr algn="l" fontAlgn="ctr"/>
                      <a:r>
                        <a:rPr lang="en-US" sz="1200" u="none" strike="noStrike">
                          <a:effectLst/>
                        </a:rPr>
                        <a:t> </a:t>
                      </a:r>
                      <a:endParaRPr lang="en-US" sz="1200" b="0" i="0" u="none" strike="noStrike">
                        <a:solidFill>
                          <a:srgbClr val="000000"/>
                        </a:solidFill>
                        <a:effectLst/>
                        <a:latin typeface="+mn-lt"/>
                      </a:endParaRPr>
                    </a:p>
                  </a:txBody>
                  <a:tcPr marL="7105" marR="7105" marT="7105" marB="0" anchor="ctr"/>
                </a:tc>
                <a:tc>
                  <a:txBody>
                    <a:bodyPr/>
                    <a:lstStyle/>
                    <a:p>
                      <a:pPr algn="l" fontAlgn="ctr"/>
                      <a:r>
                        <a:rPr lang="en-US" sz="1200" u="none" strike="noStrike">
                          <a:effectLst/>
                        </a:rPr>
                        <a:t> </a:t>
                      </a:r>
                      <a:endParaRPr lang="en-US" sz="1200" b="0" i="0" u="none" strike="noStrike">
                        <a:solidFill>
                          <a:srgbClr val="000000"/>
                        </a:solidFill>
                        <a:effectLst/>
                        <a:latin typeface="+mn-lt"/>
                      </a:endParaRPr>
                    </a:p>
                  </a:txBody>
                  <a:tcPr marL="7105" marR="7105" marT="7105" marB="0" anchor="ctr"/>
                </a:tc>
                <a:tc>
                  <a:txBody>
                    <a:bodyPr/>
                    <a:lstStyle/>
                    <a:p>
                      <a:pPr algn="l" fontAlgn="ctr"/>
                      <a:r>
                        <a:rPr lang="en-US" sz="1200" u="none" strike="noStrike">
                          <a:effectLst/>
                        </a:rPr>
                        <a:t> </a:t>
                      </a:r>
                      <a:endParaRPr lang="en-US" sz="1200" b="0" i="0" u="none" strike="noStrike">
                        <a:solidFill>
                          <a:srgbClr val="000000"/>
                        </a:solidFill>
                        <a:effectLst/>
                        <a:latin typeface="+mn-lt"/>
                      </a:endParaRPr>
                    </a:p>
                  </a:txBody>
                  <a:tcPr marL="7105" marR="7105" marT="7105" marB="0" anchor="ctr"/>
                </a:tc>
                <a:tc>
                  <a:txBody>
                    <a:bodyPr/>
                    <a:lstStyle/>
                    <a:p>
                      <a:pPr algn="l" fontAlgn="ctr"/>
                      <a:r>
                        <a:rPr lang="en-US" sz="1200" u="none" strike="noStrike" dirty="0">
                          <a:effectLst/>
                        </a:rPr>
                        <a:t> </a:t>
                      </a:r>
                      <a:endParaRPr lang="en-US" sz="1200" b="0" i="0" u="none" strike="noStrike" dirty="0">
                        <a:solidFill>
                          <a:srgbClr val="000000"/>
                        </a:solidFill>
                        <a:effectLst/>
                        <a:latin typeface="+mn-lt"/>
                      </a:endParaRPr>
                    </a:p>
                  </a:txBody>
                  <a:tcPr marL="7105" marR="7105" marT="7105" marB="0" anchor="ctr"/>
                </a:tc>
                <a:tc>
                  <a:txBody>
                    <a:bodyPr/>
                    <a:lstStyle/>
                    <a:p>
                      <a:pPr algn="l" fontAlgn="ctr"/>
                      <a:r>
                        <a:rPr lang="en-US" sz="1200" u="none" strike="noStrike" dirty="0">
                          <a:effectLst/>
                        </a:rPr>
                        <a:t> </a:t>
                      </a:r>
                      <a:endParaRPr lang="en-US" sz="1200" b="0" i="0" u="none" strike="noStrike" dirty="0">
                        <a:solidFill>
                          <a:srgbClr val="000000"/>
                        </a:solidFill>
                        <a:effectLst/>
                        <a:latin typeface="+mn-lt"/>
                      </a:endParaRPr>
                    </a:p>
                  </a:txBody>
                  <a:tcPr marL="7105" marR="7105" marT="7105" marB="0" anchor="ctr"/>
                </a:tc>
              </a:tr>
            </a:tbl>
          </a:graphicData>
        </a:graphic>
      </p:graphicFrame>
    </p:spTree>
    <p:extLst>
      <p:ext uri="{BB962C8B-B14F-4D97-AF65-F5344CB8AC3E}">
        <p14:creationId xmlns:p14="http://schemas.microsoft.com/office/powerpoint/2010/main" val="4014323650"/>
      </p:ext>
    </p:extLst>
  </p:cSld>
  <p:clrMapOvr>
    <a:masterClrMapping/>
  </p:clrMapOvr>
  <mc:AlternateContent xmlns:mc="http://schemas.openxmlformats.org/markup-compatibility/2006" xmlns:p14="http://schemas.microsoft.com/office/powerpoint/2010/main">
    <mc:Choice Requires="p14">
      <p:transition spd="slow" p14:dur="2500">
        <p14:revea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263086819"/>
              </p:ext>
            </p:extLst>
          </p:nvPr>
        </p:nvGraphicFramePr>
        <p:xfrm>
          <a:off x="79022" y="152401"/>
          <a:ext cx="8915400" cy="5790243"/>
        </p:xfrm>
        <a:graphic>
          <a:graphicData uri="http://schemas.openxmlformats.org/drawingml/2006/table">
            <a:tbl>
              <a:tblPr>
                <a:tableStyleId>{BDBED569-4797-4DF1-A0F4-6AAB3CD982D8}</a:tableStyleId>
              </a:tblPr>
              <a:tblGrid>
                <a:gridCol w="853440"/>
                <a:gridCol w="853440"/>
                <a:gridCol w="853440"/>
                <a:gridCol w="853440"/>
                <a:gridCol w="853440"/>
                <a:gridCol w="853440"/>
                <a:gridCol w="853440"/>
                <a:gridCol w="853440"/>
                <a:gridCol w="853440"/>
                <a:gridCol w="1234440"/>
              </a:tblGrid>
              <a:tr h="1134083">
                <a:tc>
                  <a:txBody>
                    <a:bodyPr/>
                    <a:lstStyle/>
                    <a:p>
                      <a:pPr algn="l" fontAlgn="ctr"/>
                      <a:r>
                        <a:rPr lang="en-US" sz="1200" b="1" u="none" strike="noStrike" dirty="0">
                          <a:effectLst/>
                        </a:rPr>
                        <a:t>State </a:t>
                      </a:r>
                      <a:r>
                        <a:rPr lang="en-US" sz="1200" b="1" u="none" strike="noStrike" dirty="0" smtClean="0">
                          <a:effectLst/>
                        </a:rPr>
                        <a:t>University</a:t>
                      </a:r>
                      <a:endParaRPr lang="en-US" sz="1200" b="1" i="0" u="none" strike="noStrike" dirty="0">
                        <a:solidFill>
                          <a:srgbClr val="000000"/>
                        </a:solidFill>
                        <a:effectLst/>
                        <a:latin typeface="+mn-lt"/>
                      </a:endParaRPr>
                    </a:p>
                  </a:txBody>
                  <a:tcPr marL="7105" marR="7105" marT="7105" marB="0" anchor="ctr">
                    <a:solidFill>
                      <a:schemeClr val="accent5">
                        <a:lumMod val="40000"/>
                        <a:lumOff val="60000"/>
                      </a:schemeClr>
                    </a:solidFill>
                  </a:tcPr>
                </a:tc>
                <a:tc>
                  <a:txBody>
                    <a:bodyPr/>
                    <a:lstStyle/>
                    <a:p>
                      <a:pPr algn="ctr" fontAlgn="ctr"/>
                      <a:r>
                        <a:rPr lang="en-US" sz="1200" b="1" u="none" strike="noStrike" dirty="0">
                          <a:effectLst/>
                        </a:rPr>
                        <a:t>Paid Parental  Leave (6-8 weeks)</a:t>
                      </a:r>
                      <a:endParaRPr lang="en-US" sz="1200" b="1" i="0" u="none" strike="noStrike" dirty="0">
                        <a:solidFill>
                          <a:srgbClr val="000000"/>
                        </a:solidFill>
                        <a:effectLst/>
                        <a:latin typeface="+mn-lt"/>
                      </a:endParaRPr>
                    </a:p>
                  </a:txBody>
                  <a:tcPr marL="7105" marR="7105" marT="7105" marB="0" anchor="ctr">
                    <a:solidFill>
                      <a:schemeClr val="accent5">
                        <a:lumMod val="40000"/>
                        <a:lumOff val="60000"/>
                      </a:schemeClr>
                    </a:solidFill>
                  </a:tcPr>
                </a:tc>
                <a:tc>
                  <a:txBody>
                    <a:bodyPr/>
                    <a:lstStyle/>
                    <a:p>
                      <a:pPr algn="ctr" fontAlgn="ctr"/>
                      <a:r>
                        <a:rPr lang="en-US" sz="1200" b="1" u="none" strike="noStrike" dirty="0">
                          <a:effectLst/>
                        </a:rPr>
                        <a:t>Modified Instructional Duties (i.e., No Teaching Semester)</a:t>
                      </a:r>
                      <a:endParaRPr lang="en-US" sz="1200" b="1" i="0" u="none" strike="noStrike" dirty="0">
                        <a:solidFill>
                          <a:srgbClr val="000000"/>
                        </a:solidFill>
                        <a:effectLst/>
                        <a:latin typeface="+mn-lt"/>
                      </a:endParaRPr>
                    </a:p>
                  </a:txBody>
                  <a:tcPr marL="7105" marR="7105" marT="7105" marB="0" anchor="ctr">
                    <a:solidFill>
                      <a:schemeClr val="accent5">
                        <a:lumMod val="40000"/>
                        <a:lumOff val="60000"/>
                      </a:schemeClr>
                    </a:solidFill>
                  </a:tcPr>
                </a:tc>
                <a:tc>
                  <a:txBody>
                    <a:bodyPr/>
                    <a:lstStyle/>
                    <a:p>
                      <a:pPr algn="ctr" fontAlgn="ctr"/>
                      <a:r>
                        <a:rPr lang="en-US" sz="1200" b="1" u="none" strike="noStrike" dirty="0">
                          <a:effectLst/>
                        </a:rPr>
                        <a:t>Telecommuting option</a:t>
                      </a:r>
                      <a:endParaRPr lang="en-US" sz="1200" b="1" i="0" u="none" strike="noStrike" dirty="0">
                        <a:solidFill>
                          <a:srgbClr val="000000"/>
                        </a:solidFill>
                        <a:effectLst/>
                        <a:latin typeface="+mn-lt"/>
                      </a:endParaRPr>
                    </a:p>
                  </a:txBody>
                  <a:tcPr marL="7105" marR="7105" marT="7105" marB="0" anchor="ctr">
                    <a:solidFill>
                      <a:schemeClr val="accent5">
                        <a:lumMod val="40000"/>
                        <a:lumOff val="60000"/>
                      </a:schemeClr>
                    </a:solidFill>
                  </a:tcPr>
                </a:tc>
                <a:tc>
                  <a:txBody>
                    <a:bodyPr/>
                    <a:lstStyle/>
                    <a:p>
                      <a:pPr algn="ctr" fontAlgn="ctr"/>
                      <a:r>
                        <a:rPr lang="en-US" sz="1200" b="1" u="none" strike="noStrike" dirty="0">
                          <a:effectLst/>
                        </a:rPr>
                        <a:t>Tenure Clock Extension</a:t>
                      </a:r>
                      <a:endParaRPr lang="en-US" sz="1200" b="1" i="0" u="none" strike="noStrike" dirty="0">
                        <a:solidFill>
                          <a:srgbClr val="000000"/>
                        </a:solidFill>
                        <a:effectLst/>
                        <a:latin typeface="+mn-lt"/>
                      </a:endParaRPr>
                    </a:p>
                  </a:txBody>
                  <a:tcPr marL="7105" marR="7105" marT="7105" marB="0" anchor="ctr">
                    <a:solidFill>
                      <a:schemeClr val="accent5">
                        <a:lumMod val="40000"/>
                        <a:lumOff val="60000"/>
                      </a:schemeClr>
                    </a:solidFill>
                  </a:tcPr>
                </a:tc>
                <a:tc>
                  <a:txBody>
                    <a:bodyPr/>
                    <a:lstStyle/>
                    <a:p>
                      <a:pPr algn="ctr" fontAlgn="ctr"/>
                      <a:r>
                        <a:rPr lang="en-US" sz="1200" b="1" u="none" strike="noStrike" dirty="0">
                          <a:effectLst/>
                        </a:rPr>
                        <a:t>Childcare Facilities for faculty</a:t>
                      </a:r>
                      <a:endParaRPr lang="en-US" sz="1200" b="1" i="0" u="none" strike="noStrike" dirty="0">
                        <a:solidFill>
                          <a:srgbClr val="000000"/>
                        </a:solidFill>
                        <a:effectLst/>
                        <a:latin typeface="+mn-lt"/>
                      </a:endParaRPr>
                    </a:p>
                  </a:txBody>
                  <a:tcPr marL="7105" marR="7105" marT="7105" marB="0" anchor="ctr">
                    <a:solidFill>
                      <a:schemeClr val="accent5">
                        <a:lumMod val="40000"/>
                        <a:lumOff val="60000"/>
                      </a:schemeClr>
                    </a:solidFill>
                  </a:tcPr>
                </a:tc>
                <a:tc>
                  <a:txBody>
                    <a:bodyPr/>
                    <a:lstStyle/>
                    <a:p>
                      <a:pPr algn="ctr" fontAlgn="ctr"/>
                      <a:r>
                        <a:rPr lang="en-US" sz="1200" b="1" u="none" strike="noStrike" dirty="0">
                          <a:effectLst/>
                        </a:rPr>
                        <a:t>Paid Leave for Family Emergencies</a:t>
                      </a:r>
                      <a:endParaRPr lang="en-US" sz="1200" b="1" i="0" u="none" strike="noStrike" dirty="0">
                        <a:solidFill>
                          <a:srgbClr val="000000"/>
                        </a:solidFill>
                        <a:effectLst/>
                        <a:latin typeface="+mn-lt"/>
                      </a:endParaRPr>
                    </a:p>
                  </a:txBody>
                  <a:tcPr marL="7105" marR="7105" marT="7105" marB="0" anchor="ctr">
                    <a:solidFill>
                      <a:schemeClr val="accent5">
                        <a:lumMod val="40000"/>
                        <a:lumOff val="60000"/>
                      </a:schemeClr>
                    </a:solidFill>
                  </a:tcPr>
                </a:tc>
                <a:tc>
                  <a:txBody>
                    <a:bodyPr/>
                    <a:lstStyle/>
                    <a:p>
                      <a:pPr algn="ctr" fontAlgn="ctr"/>
                      <a:r>
                        <a:rPr lang="en-US" sz="1200" b="1" u="none" strike="noStrike" dirty="0">
                          <a:effectLst/>
                        </a:rPr>
                        <a:t>Employment Assistance for spouses</a:t>
                      </a:r>
                      <a:endParaRPr lang="en-US" sz="1200" b="1" i="0" u="none" strike="noStrike" dirty="0">
                        <a:solidFill>
                          <a:srgbClr val="000000"/>
                        </a:solidFill>
                        <a:effectLst/>
                        <a:latin typeface="+mn-lt"/>
                      </a:endParaRPr>
                    </a:p>
                  </a:txBody>
                  <a:tcPr marL="7105" marR="7105" marT="7105" marB="0" anchor="ctr">
                    <a:solidFill>
                      <a:schemeClr val="accent5">
                        <a:lumMod val="40000"/>
                        <a:lumOff val="60000"/>
                      </a:schemeClr>
                    </a:solidFill>
                  </a:tcPr>
                </a:tc>
                <a:tc>
                  <a:txBody>
                    <a:bodyPr/>
                    <a:lstStyle/>
                    <a:p>
                      <a:pPr algn="ctr" fontAlgn="ctr"/>
                      <a:r>
                        <a:rPr lang="en-US" sz="1200" b="1" u="none" strike="noStrike" dirty="0">
                          <a:effectLst/>
                        </a:rPr>
                        <a:t>Nursing time and facilities on campus</a:t>
                      </a:r>
                      <a:endParaRPr lang="en-US" sz="1200" b="1" i="0" u="none" strike="noStrike" dirty="0">
                        <a:solidFill>
                          <a:srgbClr val="000000"/>
                        </a:solidFill>
                        <a:effectLst/>
                        <a:latin typeface="+mn-lt"/>
                      </a:endParaRPr>
                    </a:p>
                  </a:txBody>
                  <a:tcPr marL="7105" marR="7105" marT="7105" marB="0" anchor="ctr">
                    <a:solidFill>
                      <a:schemeClr val="accent5">
                        <a:lumMod val="40000"/>
                        <a:lumOff val="60000"/>
                      </a:schemeClr>
                    </a:solidFill>
                  </a:tcPr>
                </a:tc>
                <a:tc>
                  <a:txBody>
                    <a:bodyPr/>
                    <a:lstStyle/>
                    <a:p>
                      <a:pPr algn="ctr" fontAlgn="ctr"/>
                      <a:r>
                        <a:rPr lang="en-US" sz="1200" b="1" u="none" strike="noStrike" dirty="0">
                          <a:effectLst/>
                        </a:rPr>
                        <a:t>Family Life Website</a:t>
                      </a:r>
                      <a:endParaRPr lang="en-US" sz="1200" b="1" i="0" u="none" strike="noStrike" dirty="0">
                        <a:solidFill>
                          <a:srgbClr val="000000"/>
                        </a:solidFill>
                        <a:effectLst/>
                        <a:latin typeface="+mn-lt"/>
                      </a:endParaRPr>
                    </a:p>
                  </a:txBody>
                  <a:tcPr marL="7105" marR="7105" marT="7105" marB="0" anchor="ctr">
                    <a:solidFill>
                      <a:schemeClr val="accent5">
                        <a:lumMod val="40000"/>
                        <a:lumOff val="60000"/>
                      </a:schemeClr>
                    </a:solidFill>
                  </a:tcPr>
                </a:tc>
              </a:tr>
              <a:tr h="923316">
                <a:tc>
                  <a:txBody>
                    <a:bodyPr/>
                    <a:lstStyle/>
                    <a:p>
                      <a:pPr algn="l" fontAlgn="ctr"/>
                      <a:r>
                        <a:rPr lang="en-US" sz="1100" u="none" strike="noStrike" dirty="0">
                          <a:effectLst/>
                        </a:rPr>
                        <a:t>Florida Atlantic University</a:t>
                      </a:r>
                      <a:endParaRPr lang="en-US" sz="1100" b="0" i="0" u="none" strike="noStrike" dirty="0">
                        <a:solidFill>
                          <a:srgbClr val="000000"/>
                        </a:solidFill>
                        <a:effectLst/>
                        <a:latin typeface="+mn-lt"/>
                      </a:endParaRPr>
                    </a:p>
                  </a:txBody>
                  <a:tcPr marL="9212" marR="9212" marT="9212" marB="0" anchor="ctr"/>
                </a:tc>
                <a:tc>
                  <a:txBody>
                    <a:bodyPr/>
                    <a:lstStyle/>
                    <a:p>
                      <a:pPr algn="ctr" fontAlgn="ctr"/>
                      <a:r>
                        <a:rPr lang="en-US" sz="1100" u="none" strike="noStrike" dirty="0" smtClean="0">
                          <a:effectLst/>
                        </a:rPr>
                        <a:t>X</a:t>
                      </a:r>
                      <a:endParaRPr lang="en-US" sz="1100" b="0" i="0" u="none" strike="noStrike" dirty="0">
                        <a:solidFill>
                          <a:srgbClr val="000000"/>
                        </a:solidFill>
                        <a:effectLst/>
                        <a:latin typeface="+mn-lt"/>
                      </a:endParaRPr>
                    </a:p>
                  </a:txBody>
                  <a:tcPr marL="9212" marR="9212" marT="9212" marB="0" anchor="ctr"/>
                </a:tc>
                <a:tc>
                  <a:txBody>
                    <a:bodyPr/>
                    <a:lstStyle/>
                    <a:p>
                      <a:pPr algn="ctr" fontAlgn="ctr"/>
                      <a:r>
                        <a:rPr lang="en-US" sz="1100" u="none" strike="noStrike" dirty="0">
                          <a:effectLst/>
                        </a:rPr>
                        <a:t>X (Adjuncts are expected to replace parent’s courses.)</a:t>
                      </a:r>
                      <a:endParaRPr lang="en-US" sz="1100" b="0" i="0" u="none" strike="noStrike" dirty="0">
                        <a:solidFill>
                          <a:srgbClr val="000000"/>
                        </a:solidFill>
                        <a:effectLst/>
                        <a:latin typeface="+mn-lt"/>
                      </a:endParaRPr>
                    </a:p>
                  </a:txBody>
                  <a:tcPr marL="9212" marR="9212" marT="9212" marB="0" anchor="ctr"/>
                </a:tc>
                <a:tc>
                  <a:txBody>
                    <a:bodyPr/>
                    <a:lstStyle/>
                    <a:p>
                      <a:pPr algn="l" fontAlgn="ctr"/>
                      <a:r>
                        <a:rPr lang="en-US" sz="1100" u="none" strike="noStrike" dirty="0">
                          <a:effectLst/>
                        </a:rPr>
                        <a:t> </a:t>
                      </a:r>
                      <a:endParaRPr lang="en-US" sz="1100" b="0" i="0" u="none" strike="noStrike" dirty="0">
                        <a:solidFill>
                          <a:srgbClr val="000000"/>
                        </a:solidFill>
                        <a:effectLst/>
                        <a:latin typeface="+mn-lt"/>
                      </a:endParaRPr>
                    </a:p>
                  </a:txBody>
                  <a:tcPr marL="9212" marR="9212" marT="9212" marB="0" anchor="ctr"/>
                </a:tc>
                <a:tc>
                  <a:txBody>
                    <a:bodyPr/>
                    <a:lstStyle/>
                    <a:p>
                      <a:pPr algn="l" fontAlgn="ctr"/>
                      <a:r>
                        <a:rPr lang="en-US" sz="1100" u="none" strike="noStrike" dirty="0">
                          <a:effectLst/>
                        </a:rPr>
                        <a:t>Upon request</a:t>
                      </a:r>
                      <a:endParaRPr lang="en-US" sz="1100" b="0" i="0" u="none" strike="noStrike" dirty="0">
                        <a:solidFill>
                          <a:srgbClr val="000000"/>
                        </a:solidFill>
                        <a:effectLst/>
                        <a:latin typeface="+mn-lt"/>
                      </a:endParaRPr>
                    </a:p>
                  </a:txBody>
                  <a:tcPr marL="9212" marR="9212" marT="9212" marB="0" anchor="ctr"/>
                </a:tc>
                <a:tc>
                  <a:txBody>
                    <a:bodyPr/>
                    <a:lstStyle/>
                    <a:p>
                      <a:pPr algn="l" fontAlgn="ctr"/>
                      <a:r>
                        <a:rPr lang="en-US" sz="1100" u="none" strike="noStrike">
                          <a:effectLst/>
                        </a:rPr>
                        <a:t> </a:t>
                      </a:r>
                      <a:endParaRPr lang="en-US" sz="1100" b="0" i="0" u="none" strike="noStrike">
                        <a:solidFill>
                          <a:srgbClr val="000000"/>
                        </a:solidFill>
                        <a:effectLst/>
                        <a:latin typeface="+mn-lt"/>
                      </a:endParaRPr>
                    </a:p>
                  </a:txBody>
                  <a:tcPr marL="9212" marR="9212" marT="9212" marB="0" anchor="ctr"/>
                </a:tc>
                <a:tc>
                  <a:txBody>
                    <a:bodyPr/>
                    <a:lstStyle/>
                    <a:p>
                      <a:pPr algn="l" fontAlgn="ctr"/>
                      <a:r>
                        <a:rPr lang="en-US" sz="1100" u="none" strike="noStrike">
                          <a:effectLst/>
                        </a:rPr>
                        <a:t> </a:t>
                      </a:r>
                      <a:endParaRPr lang="en-US" sz="1100" b="0" i="0" u="none" strike="noStrike">
                        <a:solidFill>
                          <a:srgbClr val="000000"/>
                        </a:solidFill>
                        <a:effectLst/>
                        <a:latin typeface="+mn-lt"/>
                      </a:endParaRPr>
                    </a:p>
                  </a:txBody>
                  <a:tcPr marL="9212" marR="9212" marT="9212" marB="0" anchor="ctr"/>
                </a:tc>
                <a:tc>
                  <a:txBody>
                    <a:bodyPr/>
                    <a:lstStyle/>
                    <a:p>
                      <a:pPr algn="l" fontAlgn="ctr"/>
                      <a:r>
                        <a:rPr lang="en-US" sz="1100" u="none" strike="noStrike">
                          <a:effectLst/>
                        </a:rPr>
                        <a:t> </a:t>
                      </a:r>
                      <a:endParaRPr lang="en-US" sz="1100" b="0" i="0" u="none" strike="noStrike">
                        <a:solidFill>
                          <a:srgbClr val="000000"/>
                        </a:solidFill>
                        <a:effectLst/>
                        <a:latin typeface="+mn-lt"/>
                      </a:endParaRPr>
                    </a:p>
                  </a:txBody>
                  <a:tcPr marL="9212" marR="9212" marT="9212" marB="0" anchor="ctr"/>
                </a:tc>
                <a:tc>
                  <a:txBody>
                    <a:bodyPr/>
                    <a:lstStyle/>
                    <a:p>
                      <a:pPr algn="l" fontAlgn="ctr"/>
                      <a:r>
                        <a:rPr lang="en-US" sz="1100" u="none" strike="noStrike">
                          <a:effectLst/>
                        </a:rPr>
                        <a:t> </a:t>
                      </a:r>
                      <a:endParaRPr lang="en-US" sz="1100" b="0" i="0" u="none" strike="noStrike">
                        <a:solidFill>
                          <a:srgbClr val="000000"/>
                        </a:solidFill>
                        <a:effectLst/>
                        <a:latin typeface="+mn-lt"/>
                      </a:endParaRPr>
                    </a:p>
                  </a:txBody>
                  <a:tcPr marL="9212" marR="9212" marT="9212" marB="0" anchor="ctr"/>
                </a:tc>
                <a:tc>
                  <a:txBody>
                    <a:bodyPr/>
                    <a:lstStyle/>
                    <a:p>
                      <a:pPr algn="l" fontAlgn="ctr"/>
                      <a:r>
                        <a:rPr lang="en-US" sz="1100" u="none" strike="noStrike">
                          <a:effectLst/>
                        </a:rPr>
                        <a:t> </a:t>
                      </a:r>
                      <a:endParaRPr lang="en-US" sz="1100" b="0" i="0" u="none" strike="noStrike">
                        <a:solidFill>
                          <a:srgbClr val="000000"/>
                        </a:solidFill>
                        <a:effectLst/>
                        <a:latin typeface="+mn-lt"/>
                      </a:endParaRPr>
                    </a:p>
                  </a:txBody>
                  <a:tcPr marL="9212" marR="9212" marT="9212" marB="0" anchor="ctr"/>
                </a:tc>
              </a:tr>
              <a:tr h="837175">
                <a:tc>
                  <a:txBody>
                    <a:bodyPr/>
                    <a:lstStyle/>
                    <a:p>
                      <a:pPr algn="l" fontAlgn="ctr"/>
                      <a:r>
                        <a:rPr lang="en-US" sz="1200" u="none" strike="noStrike" dirty="0">
                          <a:effectLst/>
                        </a:rPr>
                        <a:t>University of Wyoming</a:t>
                      </a:r>
                      <a:endParaRPr lang="en-US" sz="1200" b="0" i="0" u="none" strike="noStrike" dirty="0">
                        <a:solidFill>
                          <a:srgbClr val="000000"/>
                        </a:solidFill>
                        <a:effectLst/>
                        <a:latin typeface="+mn-lt"/>
                      </a:endParaRPr>
                    </a:p>
                  </a:txBody>
                  <a:tcPr marL="7105" marR="7105" marT="7105" marB="0" anchor="ctr"/>
                </a:tc>
                <a:tc>
                  <a:txBody>
                    <a:bodyPr/>
                    <a:lstStyle/>
                    <a:p>
                      <a:pPr algn="l" fontAlgn="ctr"/>
                      <a:r>
                        <a:rPr lang="en-US" sz="1200" u="none" strike="noStrike" dirty="0">
                          <a:effectLst/>
                        </a:rPr>
                        <a:t> </a:t>
                      </a:r>
                      <a:endParaRPr lang="en-US" sz="1200" b="0" i="0" u="none" strike="noStrike" dirty="0">
                        <a:solidFill>
                          <a:srgbClr val="000000"/>
                        </a:solidFill>
                        <a:effectLst/>
                        <a:latin typeface="+mn-lt"/>
                      </a:endParaRPr>
                    </a:p>
                  </a:txBody>
                  <a:tcPr marL="7105" marR="7105" marT="7105" marB="0" anchor="ctr"/>
                </a:tc>
                <a:tc>
                  <a:txBody>
                    <a:bodyPr/>
                    <a:lstStyle/>
                    <a:p>
                      <a:pPr algn="ctr" fontAlgn="ctr"/>
                      <a:r>
                        <a:rPr lang="en-US" sz="1200" u="none" strike="noStrike" dirty="0">
                          <a:effectLst/>
                        </a:rPr>
                        <a:t>X (no teaching semester)</a:t>
                      </a:r>
                      <a:endParaRPr lang="en-US" sz="1200" b="0" i="0" u="none" strike="noStrike" dirty="0">
                        <a:solidFill>
                          <a:srgbClr val="000000"/>
                        </a:solidFill>
                        <a:effectLst/>
                        <a:latin typeface="+mn-lt"/>
                      </a:endParaRPr>
                    </a:p>
                  </a:txBody>
                  <a:tcPr marL="7105" marR="7105" marT="7105" marB="0" anchor="ctr"/>
                </a:tc>
                <a:tc>
                  <a:txBody>
                    <a:bodyPr/>
                    <a:lstStyle/>
                    <a:p>
                      <a:pPr algn="l" fontAlgn="ctr"/>
                      <a:r>
                        <a:rPr lang="en-US" sz="1200" u="none" strike="noStrike" dirty="0">
                          <a:effectLst/>
                        </a:rPr>
                        <a:t> </a:t>
                      </a:r>
                      <a:endParaRPr lang="en-US" sz="1200" b="0" i="0" u="none" strike="noStrike" dirty="0">
                        <a:solidFill>
                          <a:srgbClr val="000000"/>
                        </a:solidFill>
                        <a:effectLst/>
                        <a:latin typeface="+mn-lt"/>
                      </a:endParaRPr>
                    </a:p>
                  </a:txBody>
                  <a:tcPr marL="7105" marR="7105" marT="7105" marB="0" anchor="ctr"/>
                </a:tc>
                <a:tc>
                  <a:txBody>
                    <a:bodyPr/>
                    <a:lstStyle/>
                    <a:p>
                      <a:pPr algn="l" fontAlgn="ctr"/>
                      <a:r>
                        <a:rPr lang="en-US" sz="1200" u="none" strike="noStrike" dirty="0">
                          <a:effectLst/>
                        </a:rPr>
                        <a:t>Automatic</a:t>
                      </a:r>
                      <a:endParaRPr lang="en-US" sz="1200" b="0" i="0" u="none" strike="noStrike" dirty="0">
                        <a:solidFill>
                          <a:srgbClr val="000000"/>
                        </a:solidFill>
                        <a:effectLst/>
                        <a:latin typeface="+mn-lt"/>
                      </a:endParaRPr>
                    </a:p>
                  </a:txBody>
                  <a:tcPr marL="7105" marR="7105" marT="7105" marB="0" anchor="ctr"/>
                </a:tc>
                <a:tc>
                  <a:txBody>
                    <a:bodyPr/>
                    <a:lstStyle/>
                    <a:p>
                      <a:pPr algn="l" fontAlgn="ctr"/>
                      <a:r>
                        <a:rPr lang="en-US" sz="1200" u="none" strike="noStrike" dirty="0">
                          <a:effectLst/>
                        </a:rPr>
                        <a:t>List of approved child centers</a:t>
                      </a:r>
                      <a:endParaRPr lang="en-US" sz="1200" b="0" i="0" u="none" strike="noStrike" dirty="0">
                        <a:solidFill>
                          <a:srgbClr val="000000"/>
                        </a:solidFill>
                        <a:effectLst/>
                        <a:latin typeface="+mn-lt"/>
                      </a:endParaRPr>
                    </a:p>
                  </a:txBody>
                  <a:tcPr marL="7105" marR="7105" marT="7105" marB="0" anchor="ctr"/>
                </a:tc>
                <a:tc>
                  <a:txBody>
                    <a:bodyPr/>
                    <a:lstStyle/>
                    <a:p>
                      <a:pPr algn="l" fontAlgn="ctr"/>
                      <a:r>
                        <a:rPr lang="en-US" sz="1200" u="none" strike="noStrike" dirty="0">
                          <a:effectLst/>
                        </a:rPr>
                        <a:t> </a:t>
                      </a:r>
                      <a:endParaRPr lang="en-US" sz="1200" b="0" i="0" u="none" strike="noStrike" dirty="0">
                        <a:solidFill>
                          <a:srgbClr val="000000"/>
                        </a:solidFill>
                        <a:effectLst/>
                        <a:latin typeface="+mn-lt"/>
                      </a:endParaRPr>
                    </a:p>
                  </a:txBody>
                  <a:tcPr marL="7105" marR="7105" marT="7105" marB="0" anchor="ctr"/>
                </a:tc>
                <a:tc>
                  <a:txBody>
                    <a:bodyPr/>
                    <a:lstStyle/>
                    <a:p>
                      <a:pPr algn="l" fontAlgn="ctr"/>
                      <a:r>
                        <a:rPr lang="en-US" sz="1200" u="none" strike="noStrike" dirty="0">
                          <a:effectLst/>
                        </a:rPr>
                        <a:t> </a:t>
                      </a:r>
                      <a:endParaRPr lang="en-US" sz="1200" b="0" i="0" u="none" strike="noStrike" dirty="0">
                        <a:solidFill>
                          <a:srgbClr val="000000"/>
                        </a:solidFill>
                        <a:effectLst/>
                        <a:latin typeface="+mn-lt"/>
                      </a:endParaRPr>
                    </a:p>
                  </a:txBody>
                  <a:tcPr marL="7105" marR="7105" marT="7105" marB="0" anchor="ctr"/>
                </a:tc>
                <a:tc>
                  <a:txBody>
                    <a:bodyPr/>
                    <a:lstStyle/>
                    <a:p>
                      <a:pPr algn="ctr" fontAlgn="ctr"/>
                      <a:r>
                        <a:rPr lang="en-US" sz="1200" u="none" strike="noStrike" dirty="0">
                          <a:effectLst/>
                        </a:rPr>
                        <a:t>X</a:t>
                      </a:r>
                      <a:endParaRPr lang="en-US" sz="1200" b="0" i="0" u="none" strike="noStrike" dirty="0">
                        <a:solidFill>
                          <a:srgbClr val="000000"/>
                        </a:solidFill>
                        <a:effectLst/>
                        <a:latin typeface="+mn-lt"/>
                      </a:endParaRPr>
                    </a:p>
                  </a:txBody>
                  <a:tcPr marL="7105" marR="7105" marT="7105" marB="0" anchor="ctr"/>
                </a:tc>
                <a:tc>
                  <a:txBody>
                    <a:bodyPr/>
                    <a:lstStyle/>
                    <a:p>
                      <a:pPr algn="l" fontAlgn="ctr"/>
                      <a:r>
                        <a:rPr lang="en-US" sz="1200" u="none" strike="noStrike" dirty="0">
                          <a:effectLst/>
                        </a:rPr>
                        <a:t> </a:t>
                      </a:r>
                      <a:endParaRPr lang="en-US" sz="1200" b="0" i="0" u="none" strike="noStrike" dirty="0">
                        <a:solidFill>
                          <a:srgbClr val="000000"/>
                        </a:solidFill>
                        <a:effectLst/>
                        <a:latin typeface="+mn-lt"/>
                      </a:endParaRPr>
                    </a:p>
                  </a:txBody>
                  <a:tcPr marL="7105" marR="7105" marT="7105" marB="0" anchor="ctr"/>
                </a:tc>
              </a:tr>
              <a:tr h="837175">
                <a:tc>
                  <a:txBody>
                    <a:bodyPr/>
                    <a:lstStyle/>
                    <a:p>
                      <a:pPr algn="l" fontAlgn="ctr"/>
                      <a:r>
                        <a:rPr lang="en-US" sz="1100" u="none" strike="noStrike" dirty="0">
                          <a:effectLst/>
                        </a:rPr>
                        <a:t>University of Arizona</a:t>
                      </a:r>
                      <a:endParaRPr lang="en-US" sz="1100" b="0" i="0" u="none" strike="noStrike" dirty="0">
                        <a:solidFill>
                          <a:srgbClr val="000000"/>
                        </a:solidFill>
                        <a:effectLst/>
                        <a:latin typeface="+mn-lt"/>
                      </a:endParaRPr>
                    </a:p>
                  </a:txBody>
                  <a:tcPr marL="9212" marR="9212" marT="9212" marB="0" anchor="ctr"/>
                </a:tc>
                <a:tc>
                  <a:txBody>
                    <a:bodyPr/>
                    <a:lstStyle/>
                    <a:p>
                      <a:pPr algn="l" fontAlgn="ctr"/>
                      <a:r>
                        <a:rPr lang="en-US" sz="1100" u="none" strike="noStrike" dirty="0">
                          <a:effectLst/>
                        </a:rPr>
                        <a:t> </a:t>
                      </a:r>
                      <a:endParaRPr lang="en-US" sz="1100" b="0" i="0" u="none" strike="noStrike" dirty="0">
                        <a:solidFill>
                          <a:srgbClr val="000000"/>
                        </a:solidFill>
                        <a:effectLst/>
                        <a:latin typeface="+mn-lt"/>
                      </a:endParaRPr>
                    </a:p>
                  </a:txBody>
                  <a:tcPr marL="9212" marR="9212" marT="9212" marB="0" anchor="ctr"/>
                </a:tc>
                <a:tc>
                  <a:txBody>
                    <a:bodyPr/>
                    <a:lstStyle/>
                    <a:p>
                      <a:pPr algn="l" fontAlgn="ctr"/>
                      <a:r>
                        <a:rPr lang="en-US" sz="1100" u="none" strike="noStrike">
                          <a:effectLst/>
                        </a:rPr>
                        <a:t>Re-assignment of alternative duties</a:t>
                      </a:r>
                      <a:endParaRPr lang="en-US" sz="1100" b="0" i="0" u="none" strike="noStrike">
                        <a:solidFill>
                          <a:srgbClr val="000000"/>
                        </a:solidFill>
                        <a:effectLst/>
                        <a:latin typeface="+mn-lt"/>
                      </a:endParaRPr>
                    </a:p>
                  </a:txBody>
                  <a:tcPr marL="9212" marR="9212" marT="9212" marB="0" anchor="ctr"/>
                </a:tc>
                <a:tc>
                  <a:txBody>
                    <a:bodyPr/>
                    <a:lstStyle/>
                    <a:p>
                      <a:pPr algn="l" fontAlgn="ctr"/>
                      <a:r>
                        <a:rPr lang="en-US" sz="1100" u="none" strike="noStrike">
                          <a:effectLst/>
                        </a:rPr>
                        <a:t> </a:t>
                      </a:r>
                      <a:endParaRPr lang="en-US" sz="1100" b="0" i="0" u="none" strike="noStrike">
                        <a:solidFill>
                          <a:srgbClr val="000000"/>
                        </a:solidFill>
                        <a:effectLst/>
                        <a:latin typeface="+mn-lt"/>
                      </a:endParaRPr>
                    </a:p>
                  </a:txBody>
                  <a:tcPr marL="9212" marR="9212" marT="9212" marB="0" anchor="ctr"/>
                </a:tc>
                <a:tc>
                  <a:txBody>
                    <a:bodyPr/>
                    <a:lstStyle/>
                    <a:p>
                      <a:pPr algn="l" fontAlgn="ctr"/>
                      <a:r>
                        <a:rPr lang="en-US" sz="1100" u="none" strike="noStrike" dirty="0">
                          <a:effectLst/>
                        </a:rPr>
                        <a:t>Upon request</a:t>
                      </a:r>
                      <a:endParaRPr lang="en-US" sz="1100" b="0" i="0" u="none" strike="noStrike" dirty="0">
                        <a:solidFill>
                          <a:srgbClr val="000000"/>
                        </a:solidFill>
                        <a:effectLst/>
                        <a:latin typeface="+mn-lt"/>
                      </a:endParaRPr>
                    </a:p>
                  </a:txBody>
                  <a:tcPr marL="9212" marR="9212" marT="9212" marB="0" anchor="ctr"/>
                </a:tc>
                <a:tc>
                  <a:txBody>
                    <a:bodyPr/>
                    <a:lstStyle/>
                    <a:p>
                      <a:pPr algn="l" fontAlgn="ctr"/>
                      <a:r>
                        <a:rPr lang="en-US" sz="1100" u="none" strike="noStrike" dirty="0">
                          <a:effectLst/>
                        </a:rPr>
                        <a:t> </a:t>
                      </a:r>
                      <a:endParaRPr lang="en-US" sz="1100" b="0" i="0" u="none" strike="noStrike" dirty="0">
                        <a:solidFill>
                          <a:srgbClr val="000000"/>
                        </a:solidFill>
                        <a:effectLst/>
                        <a:latin typeface="+mn-lt"/>
                      </a:endParaRPr>
                    </a:p>
                  </a:txBody>
                  <a:tcPr marL="9212" marR="9212" marT="9212" marB="0" anchor="ctr"/>
                </a:tc>
                <a:tc>
                  <a:txBody>
                    <a:bodyPr/>
                    <a:lstStyle/>
                    <a:p>
                      <a:pPr algn="l" fontAlgn="ctr"/>
                      <a:r>
                        <a:rPr lang="en-US" sz="1100" u="none" strike="noStrike">
                          <a:effectLst/>
                        </a:rPr>
                        <a:t> </a:t>
                      </a:r>
                      <a:endParaRPr lang="en-US" sz="1100" b="0" i="0" u="none" strike="noStrike">
                        <a:solidFill>
                          <a:srgbClr val="000000"/>
                        </a:solidFill>
                        <a:effectLst/>
                        <a:latin typeface="+mn-lt"/>
                      </a:endParaRPr>
                    </a:p>
                  </a:txBody>
                  <a:tcPr marL="9212" marR="9212" marT="9212" marB="0" anchor="ctr"/>
                </a:tc>
                <a:tc>
                  <a:txBody>
                    <a:bodyPr/>
                    <a:lstStyle/>
                    <a:p>
                      <a:pPr algn="l" fontAlgn="ctr"/>
                      <a:r>
                        <a:rPr lang="en-US" sz="1100" u="none" strike="noStrike">
                          <a:effectLst/>
                        </a:rPr>
                        <a:t> </a:t>
                      </a:r>
                      <a:endParaRPr lang="en-US" sz="1100" b="0" i="0" u="none" strike="noStrike">
                        <a:solidFill>
                          <a:srgbClr val="000000"/>
                        </a:solidFill>
                        <a:effectLst/>
                        <a:latin typeface="+mn-lt"/>
                      </a:endParaRPr>
                    </a:p>
                  </a:txBody>
                  <a:tcPr marL="9212" marR="9212" marT="9212" marB="0" anchor="ctr"/>
                </a:tc>
                <a:tc>
                  <a:txBody>
                    <a:bodyPr/>
                    <a:lstStyle/>
                    <a:p>
                      <a:pPr algn="l" fontAlgn="ctr"/>
                      <a:r>
                        <a:rPr lang="en-US" sz="1100" u="none" strike="noStrike">
                          <a:effectLst/>
                        </a:rPr>
                        <a:t> </a:t>
                      </a:r>
                      <a:endParaRPr lang="en-US" sz="1100" b="0" i="0" u="none" strike="noStrike">
                        <a:solidFill>
                          <a:srgbClr val="000000"/>
                        </a:solidFill>
                        <a:effectLst/>
                        <a:latin typeface="+mn-lt"/>
                      </a:endParaRPr>
                    </a:p>
                  </a:txBody>
                  <a:tcPr marL="9212" marR="9212" marT="9212" marB="0" anchor="ctr"/>
                </a:tc>
                <a:tc>
                  <a:txBody>
                    <a:bodyPr/>
                    <a:lstStyle/>
                    <a:p>
                      <a:pPr algn="l" fontAlgn="ctr"/>
                      <a:r>
                        <a:rPr lang="en-US" sz="1100" u="none" strike="noStrike">
                          <a:effectLst/>
                        </a:rPr>
                        <a:t> </a:t>
                      </a:r>
                      <a:endParaRPr lang="en-US" sz="1100" b="0" i="0" u="none" strike="noStrike">
                        <a:solidFill>
                          <a:srgbClr val="000000"/>
                        </a:solidFill>
                        <a:effectLst/>
                        <a:latin typeface="+mn-lt"/>
                      </a:endParaRPr>
                    </a:p>
                  </a:txBody>
                  <a:tcPr marL="9212" marR="9212" marT="9212" marB="0" anchor="ctr"/>
                </a:tc>
              </a:tr>
              <a:tr h="837175">
                <a:tc>
                  <a:txBody>
                    <a:bodyPr/>
                    <a:lstStyle/>
                    <a:p>
                      <a:pPr algn="l" fontAlgn="ctr"/>
                      <a:r>
                        <a:rPr lang="en-US" sz="1200" u="none" strike="noStrike" dirty="0">
                          <a:effectLst/>
                        </a:rPr>
                        <a:t>University of Florida</a:t>
                      </a:r>
                      <a:endParaRPr lang="en-US" sz="1200" b="0" i="0" u="none" strike="noStrike" dirty="0">
                        <a:solidFill>
                          <a:srgbClr val="000000"/>
                        </a:solidFill>
                        <a:effectLst/>
                        <a:latin typeface="+mn-lt"/>
                      </a:endParaRPr>
                    </a:p>
                  </a:txBody>
                  <a:tcPr marL="7105" marR="7105" marT="7105" marB="0" anchor="ctr"/>
                </a:tc>
                <a:tc>
                  <a:txBody>
                    <a:bodyPr/>
                    <a:lstStyle/>
                    <a:p>
                      <a:pPr algn="ctr" fontAlgn="ctr"/>
                      <a:endParaRPr lang="en-US" sz="1200" b="0" i="0" u="none" strike="noStrike" dirty="0">
                        <a:solidFill>
                          <a:srgbClr val="000000"/>
                        </a:solidFill>
                        <a:effectLst/>
                        <a:latin typeface="+mn-lt"/>
                      </a:endParaRPr>
                    </a:p>
                  </a:txBody>
                  <a:tcPr marL="7105" marR="7105" marT="7105" marB="0" anchor="ctr"/>
                </a:tc>
                <a:tc>
                  <a:txBody>
                    <a:bodyPr/>
                    <a:lstStyle/>
                    <a:p>
                      <a:pPr algn="ctr" fontAlgn="ctr"/>
                      <a:r>
                        <a:rPr lang="en-US" sz="1200" u="none" strike="noStrike" dirty="0">
                          <a:effectLst/>
                        </a:rPr>
                        <a:t>X</a:t>
                      </a:r>
                      <a:endParaRPr lang="en-US" sz="1200" b="0" i="0" u="none" strike="noStrike" dirty="0">
                        <a:solidFill>
                          <a:srgbClr val="000000"/>
                        </a:solidFill>
                        <a:effectLst/>
                        <a:latin typeface="+mn-lt"/>
                      </a:endParaRPr>
                    </a:p>
                  </a:txBody>
                  <a:tcPr marL="7105" marR="7105" marT="7105" marB="0" anchor="ctr"/>
                </a:tc>
                <a:tc>
                  <a:txBody>
                    <a:bodyPr/>
                    <a:lstStyle/>
                    <a:p>
                      <a:pPr algn="ctr" fontAlgn="ctr"/>
                      <a:r>
                        <a:rPr lang="en-US" sz="1200" u="none" strike="noStrike" dirty="0">
                          <a:effectLst/>
                        </a:rPr>
                        <a:t> </a:t>
                      </a:r>
                      <a:endParaRPr lang="en-US" sz="1200" b="0" i="0" u="none" strike="noStrike" dirty="0">
                        <a:solidFill>
                          <a:srgbClr val="000000"/>
                        </a:solidFill>
                        <a:effectLst/>
                        <a:latin typeface="+mn-lt"/>
                      </a:endParaRPr>
                    </a:p>
                  </a:txBody>
                  <a:tcPr marL="7105" marR="7105" marT="7105" marB="0" anchor="ctr"/>
                </a:tc>
                <a:tc>
                  <a:txBody>
                    <a:bodyPr/>
                    <a:lstStyle/>
                    <a:p>
                      <a:pPr algn="l" fontAlgn="ctr"/>
                      <a:r>
                        <a:rPr lang="en-US" sz="1200" u="none" strike="noStrike" dirty="0">
                          <a:effectLst/>
                        </a:rPr>
                        <a:t>Upon request</a:t>
                      </a:r>
                      <a:endParaRPr lang="en-US" sz="1200" b="0" i="0" u="none" strike="noStrike" dirty="0">
                        <a:solidFill>
                          <a:srgbClr val="000000"/>
                        </a:solidFill>
                        <a:effectLst/>
                        <a:latin typeface="+mn-lt"/>
                      </a:endParaRPr>
                    </a:p>
                  </a:txBody>
                  <a:tcPr marL="7105" marR="7105" marT="7105" marB="0" anchor="ctr"/>
                </a:tc>
                <a:tc>
                  <a:txBody>
                    <a:bodyPr/>
                    <a:lstStyle/>
                    <a:p>
                      <a:pPr algn="l" fontAlgn="ctr"/>
                      <a:endParaRPr lang="en-US" sz="1100" b="0" i="0" u="none" strike="noStrike" dirty="0">
                        <a:solidFill>
                          <a:srgbClr val="000000"/>
                        </a:solidFill>
                        <a:effectLst/>
                        <a:latin typeface="+mn-lt"/>
                      </a:endParaRPr>
                    </a:p>
                  </a:txBody>
                  <a:tcPr marL="9212" marR="9212" marT="9212" marB="0" anchor="ctr"/>
                </a:tc>
                <a:tc>
                  <a:txBody>
                    <a:bodyPr/>
                    <a:lstStyle/>
                    <a:p>
                      <a:pPr algn="l" fontAlgn="ctr"/>
                      <a:endParaRPr lang="en-US" sz="1100" b="0" i="0" u="none" strike="noStrike">
                        <a:solidFill>
                          <a:srgbClr val="000000"/>
                        </a:solidFill>
                        <a:effectLst/>
                        <a:latin typeface="+mn-lt"/>
                      </a:endParaRPr>
                    </a:p>
                  </a:txBody>
                  <a:tcPr marL="9212" marR="9212" marT="9212" marB="0" anchor="ctr"/>
                </a:tc>
                <a:tc>
                  <a:txBody>
                    <a:bodyPr/>
                    <a:lstStyle/>
                    <a:p>
                      <a:pPr algn="l" fontAlgn="ctr"/>
                      <a:endParaRPr lang="en-US" sz="1100" b="0" i="0" u="none" strike="noStrike">
                        <a:solidFill>
                          <a:srgbClr val="000000"/>
                        </a:solidFill>
                        <a:effectLst/>
                        <a:latin typeface="+mn-lt"/>
                      </a:endParaRPr>
                    </a:p>
                  </a:txBody>
                  <a:tcPr marL="9212" marR="9212" marT="9212" marB="0" anchor="ctr"/>
                </a:tc>
                <a:tc>
                  <a:txBody>
                    <a:bodyPr/>
                    <a:lstStyle/>
                    <a:p>
                      <a:pPr algn="l" fontAlgn="ctr"/>
                      <a:endParaRPr lang="en-US" sz="1100" b="0" i="0" u="none" strike="noStrike">
                        <a:solidFill>
                          <a:srgbClr val="000000"/>
                        </a:solidFill>
                        <a:effectLst/>
                        <a:latin typeface="+mn-lt"/>
                      </a:endParaRPr>
                    </a:p>
                  </a:txBody>
                  <a:tcPr marL="9212" marR="9212" marT="9212" marB="0" anchor="ctr"/>
                </a:tc>
                <a:tc>
                  <a:txBody>
                    <a:bodyPr/>
                    <a:lstStyle/>
                    <a:p>
                      <a:pPr algn="l" fontAlgn="ctr"/>
                      <a:endParaRPr lang="en-US" sz="1100" b="0" i="0" u="none" strike="noStrike" dirty="0">
                        <a:solidFill>
                          <a:srgbClr val="000000"/>
                        </a:solidFill>
                        <a:effectLst/>
                        <a:latin typeface="+mn-lt"/>
                      </a:endParaRPr>
                    </a:p>
                  </a:txBody>
                  <a:tcPr marL="9212" marR="9212" marT="9212" marB="0" anchor="ctr"/>
                </a:tc>
              </a:tr>
              <a:tr h="1221319">
                <a:tc>
                  <a:txBody>
                    <a:bodyPr/>
                    <a:lstStyle/>
                    <a:p>
                      <a:pPr algn="l" fontAlgn="ctr"/>
                      <a:r>
                        <a:rPr lang="en-US" sz="1100" u="none" strike="noStrike">
                          <a:effectLst/>
                        </a:rPr>
                        <a:t>University of Central Florida*</a:t>
                      </a:r>
                      <a:endParaRPr lang="en-US" sz="1100" b="0" i="0" u="none" strike="noStrike">
                        <a:solidFill>
                          <a:srgbClr val="000000"/>
                        </a:solidFill>
                        <a:effectLst/>
                        <a:latin typeface="+mn-lt"/>
                      </a:endParaRPr>
                    </a:p>
                  </a:txBody>
                  <a:tcPr marL="9212" marR="9212" marT="9212" marB="0" anchor="ctr"/>
                </a:tc>
                <a:tc>
                  <a:txBody>
                    <a:bodyPr/>
                    <a:lstStyle/>
                    <a:p>
                      <a:pPr algn="l" fontAlgn="ctr"/>
                      <a:r>
                        <a:rPr lang="en-US" sz="1100" u="none" strike="noStrike" dirty="0">
                          <a:effectLst/>
                        </a:rPr>
                        <a:t> </a:t>
                      </a:r>
                      <a:endParaRPr lang="en-US" sz="1100" b="0" i="0" u="none" strike="noStrike" dirty="0">
                        <a:solidFill>
                          <a:srgbClr val="000000"/>
                        </a:solidFill>
                        <a:effectLst/>
                        <a:latin typeface="+mn-lt"/>
                      </a:endParaRPr>
                    </a:p>
                  </a:txBody>
                  <a:tcPr marL="9212" marR="9212" marT="9212" marB="0" anchor="ctr"/>
                </a:tc>
                <a:tc>
                  <a:txBody>
                    <a:bodyPr/>
                    <a:lstStyle/>
                    <a:p>
                      <a:pPr algn="ctr" fontAlgn="ctr"/>
                      <a:r>
                        <a:rPr lang="en-US" sz="1100" u="none" strike="noStrike" dirty="0">
                          <a:effectLst/>
                        </a:rPr>
                        <a:t>Ad hoc (depends on </a:t>
                      </a:r>
                      <a:r>
                        <a:rPr lang="en-US" sz="1100" u="none" strike="noStrike" dirty="0" err="1">
                          <a:effectLst/>
                        </a:rPr>
                        <a:t>dept</a:t>
                      </a:r>
                      <a:r>
                        <a:rPr lang="en-US" sz="1100" u="none" strike="noStrike" dirty="0">
                          <a:effectLst/>
                        </a:rPr>
                        <a:t> chair; college dean)**</a:t>
                      </a:r>
                      <a:endParaRPr lang="en-US" sz="1100" b="0" i="0" u="none" strike="noStrike" dirty="0">
                        <a:solidFill>
                          <a:srgbClr val="000000"/>
                        </a:solidFill>
                        <a:effectLst/>
                        <a:latin typeface="+mn-lt"/>
                      </a:endParaRPr>
                    </a:p>
                  </a:txBody>
                  <a:tcPr marL="9212" marR="9212" marT="9212" marB="0" anchor="ctr"/>
                </a:tc>
                <a:tc>
                  <a:txBody>
                    <a:bodyPr/>
                    <a:lstStyle/>
                    <a:p>
                      <a:pPr algn="l" fontAlgn="ctr"/>
                      <a:r>
                        <a:rPr lang="en-US" sz="1100" u="none" strike="noStrike">
                          <a:effectLst/>
                        </a:rPr>
                        <a:t> </a:t>
                      </a:r>
                      <a:endParaRPr lang="en-US" sz="1100" b="0" i="0" u="none" strike="noStrike">
                        <a:solidFill>
                          <a:srgbClr val="000000"/>
                        </a:solidFill>
                        <a:effectLst/>
                        <a:latin typeface="+mn-lt"/>
                      </a:endParaRPr>
                    </a:p>
                  </a:txBody>
                  <a:tcPr marL="9212" marR="9212" marT="9212" marB="0" anchor="ctr"/>
                </a:tc>
                <a:tc>
                  <a:txBody>
                    <a:bodyPr/>
                    <a:lstStyle/>
                    <a:p>
                      <a:pPr algn="l" fontAlgn="ctr"/>
                      <a:r>
                        <a:rPr lang="en-US" sz="1100" u="none" strike="noStrike" dirty="0">
                          <a:effectLst/>
                        </a:rPr>
                        <a:t>Upon request</a:t>
                      </a:r>
                      <a:endParaRPr lang="en-US" sz="1100" b="0" i="0" u="none" strike="noStrike" dirty="0">
                        <a:solidFill>
                          <a:srgbClr val="000000"/>
                        </a:solidFill>
                        <a:effectLst/>
                        <a:latin typeface="+mn-lt"/>
                      </a:endParaRPr>
                    </a:p>
                  </a:txBody>
                  <a:tcPr marL="9212" marR="9212" marT="9212" marB="0" anchor="ctr"/>
                </a:tc>
                <a:tc>
                  <a:txBody>
                    <a:bodyPr/>
                    <a:lstStyle/>
                    <a:p>
                      <a:pPr algn="ctr" fontAlgn="ctr"/>
                      <a:r>
                        <a:rPr lang="en-US" sz="1000" u="none" strike="noStrike" dirty="0">
                          <a:effectLst/>
                        </a:rPr>
                        <a:t>Few spaces at Creative School; students receive priority</a:t>
                      </a:r>
                      <a:endParaRPr lang="en-US" sz="1000" b="0" i="0" u="none" strike="noStrike" dirty="0">
                        <a:solidFill>
                          <a:srgbClr val="000000"/>
                        </a:solidFill>
                        <a:effectLst/>
                        <a:latin typeface="+mn-lt"/>
                      </a:endParaRPr>
                    </a:p>
                  </a:txBody>
                  <a:tcPr marL="9212" marR="9212" marT="9212" marB="0" anchor="ctr"/>
                </a:tc>
                <a:tc>
                  <a:txBody>
                    <a:bodyPr/>
                    <a:lstStyle/>
                    <a:p>
                      <a:pPr algn="l" fontAlgn="ctr"/>
                      <a:r>
                        <a:rPr lang="en-US" sz="1100" u="none" strike="noStrike" dirty="0">
                          <a:effectLst/>
                        </a:rPr>
                        <a:t> </a:t>
                      </a:r>
                      <a:endParaRPr lang="en-US" sz="1100" b="0" i="0" u="none" strike="noStrike" dirty="0">
                        <a:solidFill>
                          <a:srgbClr val="000000"/>
                        </a:solidFill>
                        <a:effectLst/>
                        <a:latin typeface="+mn-lt"/>
                      </a:endParaRPr>
                    </a:p>
                  </a:txBody>
                  <a:tcPr marL="9212" marR="9212" marT="9212" marB="0" anchor="ctr"/>
                </a:tc>
                <a:tc>
                  <a:txBody>
                    <a:bodyPr/>
                    <a:lstStyle/>
                    <a:p>
                      <a:pPr algn="l" fontAlgn="ctr"/>
                      <a:r>
                        <a:rPr lang="en-US" sz="1100" u="none" strike="noStrike" dirty="0">
                          <a:effectLst/>
                        </a:rPr>
                        <a:t> </a:t>
                      </a:r>
                      <a:endParaRPr lang="en-US" sz="1100" b="0" i="0" u="none" strike="noStrike" dirty="0">
                        <a:solidFill>
                          <a:srgbClr val="000000"/>
                        </a:solidFill>
                        <a:effectLst/>
                        <a:latin typeface="+mn-lt"/>
                      </a:endParaRPr>
                    </a:p>
                  </a:txBody>
                  <a:tcPr marL="9212" marR="9212" marT="9212" marB="0" anchor="ctr"/>
                </a:tc>
                <a:tc>
                  <a:txBody>
                    <a:bodyPr/>
                    <a:lstStyle/>
                    <a:p>
                      <a:pPr algn="l" fontAlgn="ctr"/>
                      <a:r>
                        <a:rPr lang="en-US" sz="1100" u="none" strike="noStrike" dirty="0">
                          <a:effectLst/>
                        </a:rPr>
                        <a:t>Five Nursing Centers</a:t>
                      </a:r>
                      <a:endParaRPr lang="en-US" sz="1100" b="0" i="0" u="none" strike="noStrike" dirty="0">
                        <a:solidFill>
                          <a:srgbClr val="000000"/>
                        </a:solidFill>
                        <a:effectLst/>
                        <a:latin typeface="+mn-lt"/>
                      </a:endParaRPr>
                    </a:p>
                  </a:txBody>
                  <a:tcPr marL="9212" marR="9212" marT="9212" marB="0" anchor="ctr"/>
                </a:tc>
                <a:tc>
                  <a:txBody>
                    <a:bodyPr/>
                    <a:lstStyle/>
                    <a:p>
                      <a:pPr algn="l" fontAlgn="ctr"/>
                      <a:r>
                        <a:rPr lang="en-US" sz="1100" u="none" strike="noStrike" dirty="0">
                          <a:effectLst/>
                        </a:rPr>
                        <a:t>Facebook site for parents.</a:t>
                      </a:r>
                      <a:endParaRPr lang="en-US" sz="1100" b="0" i="0" u="none" strike="noStrike" dirty="0">
                        <a:solidFill>
                          <a:srgbClr val="000000"/>
                        </a:solidFill>
                        <a:effectLst/>
                        <a:latin typeface="+mn-lt"/>
                      </a:endParaRPr>
                    </a:p>
                  </a:txBody>
                  <a:tcPr marL="9212" marR="9212" marT="9212" marB="0" anchor="ctr"/>
                </a:tc>
              </a:tr>
            </a:tbl>
          </a:graphicData>
        </a:graphic>
      </p:graphicFrame>
      <p:sp>
        <p:nvSpPr>
          <p:cNvPr id="3" name="TextBox 2"/>
          <p:cNvSpPr txBox="1"/>
          <p:nvPr/>
        </p:nvSpPr>
        <p:spPr>
          <a:xfrm>
            <a:off x="21265" y="6128860"/>
            <a:ext cx="8763000" cy="646331"/>
          </a:xfrm>
          <a:prstGeom prst="rect">
            <a:avLst/>
          </a:prstGeom>
          <a:noFill/>
        </p:spPr>
        <p:txBody>
          <a:bodyPr wrap="square" rtlCol="0">
            <a:spAutoFit/>
          </a:bodyPr>
          <a:lstStyle/>
          <a:p>
            <a:r>
              <a:rPr lang="en-US" sz="1200" dirty="0" smtClean="0"/>
              <a:t>*SGA at UCF has passed a series of progressive pro-family policies: (1) paid </a:t>
            </a:r>
            <a:r>
              <a:rPr lang="en-US" sz="1200" dirty="0"/>
              <a:t>six-week </a:t>
            </a:r>
            <a:r>
              <a:rPr lang="en-US" sz="1200" dirty="0" smtClean="0"/>
              <a:t>parental leave </a:t>
            </a:r>
            <a:r>
              <a:rPr lang="en-US" sz="1200" dirty="0"/>
              <a:t>for graduate </a:t>
            </a:r>
            <a:r>
              <a:rPr lang="en-US" sz="1200" dirty="0" smtClean="0"/>
              <a:t>students; (2) subsidized childc</a:t>
            </a:r>
            <a:r>
              <a:rPr lang="en-US" sz="1200" dirty="0" smtClean="0">
                <a:solidFill>
                  <a:srgbClr val="000000"/>
                </a:solidFill>
              </a:rPr>
              <a:t>are grant; (3) $1,000 scholarship for single parents. </a:t>
            </a:r>
            <a:endParaRPr lang="en-US" sz="1200" dirty="0">
              <a:solidFill>
                <a:srgbClr val="000000"/>
              </a:solidFill>
            </a:endParaRPr>
          </a:p>
          <a:p>
            <a:r>
              <a:rPr lang="en-US" sz="1200" dirty="0"/>
              <a:t>**The Center for Success of Faculty Women has played a significant role in helping women ask for leave. </a:t>
            </a:r>
          </a:p>
        </p:txBody>
      </p:sp>
    </p:spTree>
    <p:extLst>
      <p:ext uri="{BB962C8B-B14F-4D97-AF65-F5344CB8AC3E}">
        <p14:creationId xmlns:p14="http://schemas.microsoft.com/office/powerpoint/2010/main" val="982424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1536</TotalTime>
  <Words>1262</Words>
  <Application>Microsoft Office PowerPoint</Application>
  <PresentationFormat>On-screen Show (4:3)</PresentationFormat>
  <Paragraphs>312</Paragraphs>
  <Slides>15</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Family and Parental Leave</vt:lpstr>
      <vt:lpstr>Family Leave in the U.S.</vt:lpstr>
      <vt:lpstr>Family Leave in the U.S.</vt:lpstr>
      <vt:lpstr>Family Leave</vt:lpstr>
      <vt:lpstr>Women Leaving the Workforce</vt:lpstr>
      <vt:lpstr>PowerPoint Presentation</vt:lpstr>
      <vt:lpstr>PowerPoint Presentation</vt:lpstr>
      <vt:lpstr>PowerPoint Presentation</vt:lpstr>
      <vt:lpstr>PowerPoint Presentation</vt:lpstr>
      <vt:lpstr>PowerPoint Presentation</vt:lpstr>
      <vt:lpstr>PowerPoint Presentation</vt:lpstr>
      <vt:lpstr>Gender Inequities</vt:lpstr>
      <vt:lpstr>Age Group Categories:  College of Sciences  College of Engineering and Computer Science  College of Arts and Humanities</vt:lpstr>
      <vt:lpstr>PowerPoint Presentation</vt:lpstr>
      <vt:lpstr>PowerPoint Presentation</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yovs</dc:creator>
  <cp:lastModifiedBy>Liam Dwyer</cp:lastModifiedBy>
  <cp:revision>51</cp:revision>
  <dcterms:created xsi:type="dcterms:W3CDTF">2014-11-16T19:45:05Z</dcterms:created>
  <dcterms:modified xsi:type="dcterms:W3CDTF">2014-12-17T17:03:06Z</dcterms:modified>
</cp:coreProperties>
</file>