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66" r:id="rId2"/>
    <p:sldId id="270" r:id="rId3"/>
    <p:sldId id="271" r:id="rId4"/>
    <p:sldId id="269" r:id="rId5"/>
    <p:sldId id="273" r:id="rId6"/>
    <p:sldId id="257" r:id="rId7"/>
    <p:sldId id="258" r:id="rId8"/>
    <p:sldId id="260" r:id="rId9"/>
    <p:sldId id="261" r:id="rId10"/>
    <p:sldId id="265" r:id="rId11"/>
    <p:sldId id="267" r:id="rId12"/>
    <p:sldId id="275" r:id="rId13"/>
    <p:sldId id="268" r:id="rId14"/>
    <p:sldId id="272"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74" autoAdjust="0"/>
  </p:normalViewPr>
  <p:slideViewPr>
    <p:cSldViewPr showGuides="1">
      <p:cViewPr varScale="1">
        <p:scale>
          <a:sx n="67" d="100"/>
          <a:sy n="67" d="100"/>
        </p:scale>
        <p:origin x="1260" y="52"/>
      </p:cViewPr>
      <p:guideLst>
        <p:guide orient="horz" pos="2160"/>
        <p:guide pos="2880"/>
      </p:guideLst>
    </p:cSldViewPr>
  </p:slideViewPr>
  <p:notesTextViewPr>
    <p:cViewPr>
      <p:scale>
        <a:sx n="1" d="1"/>
        <a:sy n="1" d="1"/>
      </p:scale>
      <p:origin x="0" y="0"/>
    </p:cViewPr>
  </p:notesTextViewPr>
  <p:sorterViewPr>
    <p:cViewPr>
      <p:scale>
        <a:sx n="200" d="100"/>
        <a:sy n="200" d="100"/>
      </p:scale>
      <p:origin x="0" y="100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ovs\Documents\002_Research%20Files_stationary\UCF-UFF\UCF-female-maleSta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GenderFacbyrank!$B$1</c:f>
              <c:strCache>
                <c:ptCount val="1"/>
                <c:pt idx="0">
                  <c:v>Male</c:v>
                </c:pt>
              </c:strCache>
            </c:strRef>
          </c:tx>
          <c:invertIfNegative val="0"/>
          <c:cat>
            <c:strRef>
              <c:f>GenderFacbyrank!$A$2:$A$13</c:f>
              <c:strCache>
                <c:ptCount val="12"/>
                <c:pt idx="0">
                  <c:v>Professor</c:v>
                </c:pt>
                <c:pt idx="1">
                  <c:v>Associate</c:v>
                </c:pt>
                <c:pt idx="2">
                  <c:v>Assistant Professor</c:v>
                </c:pt>
                <c:pt idx="3">
                  <c:v>Instructor </c:v>
                </c:pt>
                <c:pt idx="4">
                  <c:v>Lecturer </c:v>
                </c:pt>
                <c:pt idx="5">
                  <c:v>Librarian</c:v>
                </c:pt>
                <c:pt idx="6">
                  <c:v>Research Associate</c:v>
                </c:pt>
                <c:pt idx="7">
                  <c:v>School of Medicine</c:v>
                </c:pt>
                <c:pt idx="8">
                  <c:v>Faculty Administrator</c:v>
                </c:pt>
                <c:pt idx="9">
                  <c:v>Instructional Specialists</c:v>
                </c:pt>
                <c:pt idx="10">
                  <c:v>Scholar/Scientist</c:v>
                </c:pt>
                <c:pt idx="11">
                  <c:v>Program Director</c:v>
                </c:pt>
              </c:strCache>
            </c:strRef>
          </c:cat>
          <c:val>
            <c:numRef>
              <c:f>GenderFacbyrank!$B$2:$B$13</c:f>
              <c:numCache>
                <c:formatCode>General</c:formatCode>
                <c:ptCount val="12"/>
                <c:pt idx="0">
                  <c:v>227</c:v>
                </c:pt>
                <c:pt idx="1">
                  <c:v>247</c:v>
                </c:pt>
                <c:pt idx="2">
                  <c:v>113</c:v>
                </c:pt>
                <c:pt idx="3">
                  <c:v>85</c:v>
                </c:pt>
                <c:pt idx="4">
                  <c:v>105</c:v>
                </c:pt>
                <c:pt idx="5">
                  <c:v>10</c:v>
                </c:pt>
                <c:pt idx="6">
                  <c:v>36</c:v>
                </c:pt>
                <c:pt idx="7">
                  <c:v>57</c:v>
                </c:pt>
                <c:pt idx="8">
                  <c:v>30</c:v>
                </c:pt>
                <c:pt idx="9">
                  <c:v>35</c:v>
                </c:pt>
                <c:pt idx="10">
                  <c:v>12</c:v>
                </c:pt>
                <c:pt idx="11">
                  <c:v>12</c:v>
                </c:pt>
              </c:numCache>
            </c:numRef>
          </c:val>
        </c:ser>
        <c:ser>
          <c:idx val="1"/>
          <c:order val="1"/>
          <c:tx>
            <c:strRef>
              <c:f>GenderFacbyrank!$C$1</c:f>
              <c:strCache>
                <c:ptCount val="1"/>
                <c:pt idx="0">
                  <c:v>Female</c:v>
                </c:pt>
              </c:strCache>
            </c:strRef>
          </c:tx>
          <c:invertIfNegative val="0"/>
          <c:cat>
            <c:strRef>
              <c:f>GenderFacbyrank!$A$2:$A$13</c:f>
              <c:strCache>
                <c:ptCount val="12"/>
                <c:pt idx="0">
                  <c:v>Professor</c:v>
                </c:pt>
                <c:pt idx="1">
                  <c:v>Associate</c:v>
                </c:pt>
                <c:pt idx="2">
                  <c:v>Assistant Professor</c:v>
                </c:pt>
                <c:pt idx="3">
                  <c:v>Instructor </c:v>
                </c:pt>
                <c:pt idx="4">
                  <c:v>Lecturer </c:v>
                </c:pt>
                <c:pt idx="5">
                  <c:v>Librarian</c:v>
                </c:pt>
                <c:pt idx="6">
                  <c:v>Research Associate</c:v>
                </c:pt>
                <c:pt idx="7">
                  <c:v>School of Medicine</c:v>
                </c:pt>
                <c:pt idx="8">
                  <c:v>Faculty Administrator</c:v>
                </c:pt>
                <c:pt idx="9">
                  <c:v>Instructional Specialists</c:v>
                </c:pt>
                <c:pt idx="10">
                  <c:v>Scholar/Scientist</c:v>
                </c:pt>
                <c:pt idx="11">
                  <c:v>Program Director</c:v>
                </c:pt>
              </c:strCache>
            </c:strRef>
          </c:cat>
          <c:val>
            <c:numRef>
              <c:f>GenderFacbyrank!$C$2:$C$13</c:f>
              <c:numCache>
                <c:formatCode>General</c:formatCode>
                <c:ptCount val="12"/>
                <c:pt idx="0">
                  <c:v>67</c:v>
                </c:pt>
                <c:pt idx="1">
                  <c:v>129</c:v>
                </c:pt>
                <c:pt idx="2">
                  <c:v>89</c:v>
                </c:pt>
                <c:pt idx="3">
                  <c:v>134</c:v>
                </c:pt>
                <c:pt idx="4">
                  <c:v>112</c:v>
                </c:pt>
                <c:pt idx="5">
                  <c:v>28</c:v>
                </c:pt>
                <c:pt idx="6">
                  <c:v>11</c:v>
                </c:pt>
                <c:pt idx="7">
                  <c:v>39</c:v>
                </c:pt>
                <c:pt idx="8">
                  <c:v>23</c:v>
                </c:pt>
                <c:pt idx="9">
                  <c:v>34</c:v>
                </c:pt>
                <c:pt idx="10">
                  <c:v>4</c:v>
                </c:pt>
                <c:pt idx="11">
                  <c:v>2</c:v>
                </c:pt>
              </c:numCache>
            </c:numRef>
          </c:val>
        </c:ser>
        <c:dLbls>
          <c:showLegendKey val="0"/>
          <c:showVal val="0"/>
          <c:showCatName val="0"/>
          <c:showSerName val="0"/>
          <c:showPercent val="0"/>
          <c:showBubbleSize val="0"/>
        </c:dLbls>
        <c:gapWidth val="150"/>
        <c:axId val="1002888848"/>
        <c:axId val="1003234576"/>
      </c:barChart>
      <c:catAx>
        <c:axId val="1002888848"/>
        <c:scaling>
          <c:orientation val="minMax"/>
        </c:scaling>
        <c:delete val="0"/>
        <c:axPos val="b"/>
        <c:numFmt formatCode="General" sourceLinked="0"/>
        <c:majorTickMark val="out"/>
        <c:minorTickMark val="none"/>
        <c:tickLblPos val="nextTo"/>
        <c:txPr>
          <a:bodyPr rot="-5400000" vert="horz"/>
          <a:lstStyle/>
          <a:p>
            <a:pPr>
              <a:defRPr/>
            </a:pPr>
            <a:endParaRPr lang="en-US"/>
          </a:p>
        </c:txPr>
        <c:crossAx val="1003234576"/>
        <c:crosses val="autoZero"/>
        <c:auto val="1"/>
        <c:lblAlgn val="ctr"/>
        <c:lblOffset val="100"/>
        <c:noMultiLvlLbl val="0"/>
      </c:catAx>
      <c:valAx>
        <c:axId val="1003234576"/>
        <c:scaling>
          <c:orientation val="minMax"/>
        </c:scaling>
        <c:delete val="0"/>
        <c:axPos val="l"/>
        <c:majorGridlines/>
        <c:numFmt formatCode="General" sourceLinked="1"/>
        <c:majorTickMark val="out"/>
        <c:minorTickMark val="none"/>
        <c:tickLblPos val="nextTo"/>
        <c:crossAx val="1002888848"/>
        <c:crosses val="autoZero"/>
        <c:crossBetween val="between"/>
      </c:valAx>
    </c:plotArea>
    <c:legend>
      <c:legendPos val="r"/>
      <c:layout>
        <c:manualLayout>
          <c:xMode val="edge"/>
          <c:yMode val="edge"/>
          <c:x val="0.8367749159171548"/>
          <c:y val="0.41647473753280839"/>
          <c:w val="6.6960705376131927E-2"/>
          <c:h val="8.3717191601049873E-2"/>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genderrankcollege!$B$1</c:f>
              <c:strCache>
                <c:ptCount val="1"/>
                <c:pt idx="0">
                  <c:v>Male</c:v>
                </c:pt>
              </c:strCache>
            </c:strRef>
          </c:tx>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genderrankcollege!$B$2:$B$14</c:f>
            </c:numRef>
          </c:val>
        </c:ser>
        <c:ser>
          <c:idx val="1"/>
          <c:order val="1"/>
          <c:tx>
            <c:strRef>
              <c:f>genderrankcollege!$C$1</c:f>
              <c:strCache>
                <c:ptCount val="1"/>
                <c:pt idx="0">
                  <c:v>Female</c:v>
                </c:pt>
              </c:strCache>
            </c:strRef>
          </c:tx>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genderrankcollege!$C$2:$C$14</c:f>
            </c:numRef>
          </c:val>
        </c:ser>
        <c:ser>
          <c:idx val="2"/>
          <c:order val="2"/>
          <c:tx>
            <c:strRef>
              <c:f>genderrankcollege!$D$1</c:f>
              <c:strCache>
                <c:ptCount val="1"/>
                <c:pt idx="0">
                  <c:v>Total Positions</c:v>
                </c:pt>
              </c:strCache>
            </c:strRef>
          </c:tx>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genderrankcollege!$D$2:$D$14</c:f>
            </c:numRef>
          </c:val>
        </c:ser>
        <c:ser>
          <c:idx val="3"/>
          <c:order val="3"/>
          <c:tx>
            <c:strRef>
              <c:f>genderrankcollege!$E$1</c:f>
              <c:strCache>
                <c:ptCount val="1"/>
                <c:pt idx="0">
                  <c:v>COS&amp;ENG-Female %</c:v>
                </c:pt>
              </c:strCache>
            </c:strRef>
          </c:tx>
          <c:spPr>
            <a:solidFill>
              <a:schemeClr val="accent2">
                <a:lumMod val="75000"/>
              </a:schemeClr>
            </a:solidFill>
          </c:spPr>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genderrankcollege!$E$2:$E$14</c:f>
              <c:numCache>
                <c:formatCode>0.0</c:formatCode>
                <c:ptCount val="13"/>
                <c:pt idx="0">
                  <c:v>13.636363636363635</c:v>
                </c:pt>
                <c:pt idx="1">
                  <c:v>21.428571428571427</c:v>
                </c:pt>
                <c:pt idx="2">
                  <c:v>33.333333333333329</c:v>
                </c:pt>
                <c:pt idx="3">
                  <c:v>33.333333333333329</c:v>
                </c:pt>
                <c:pt idx="4">
                  <c:v>44.117647058823529</c:v>
                </c:pt>
                <c:pt idx="5">
                  <c:v>50</c:v>
                </c:pt>
                <c:pt idx="6">
                  <c:v>50</c:v>
                </c:pt>
                <c:pt idx="7">
                  <c:v>0</c:v>
                </c:pt>
                <c:pt idx="8">
                  <c:v>0</c:v>
                </c:pt>
                <c:pt idx="9">
                  <c:v>0</c:v>
                </c:pt>
                <c:pt idx="10">
                  <c:v>33.333333333333329</c:v>
                </c:pt>
                <c:pt idx="11">
                  <c:v>66.666666666666657</c:v>
                </c:pt>
                <c:pt idx="12">
                  <c:v>60</c:v>
                </c:pt>
              </c:numCache>
            </c:numRef>
          </c:val>
        </c:ser>
        <c:ser>
          <c:idx val="4"/>
          <c:order val="4"/>
          <c:tx>
            <c:strRef>
              <c:f>genderrankcollege!$F$1</c:f>
              <c:strCache>
                <c:ptCount val="1"/>
                <c:pt idx="0">
                  <c:v>COS&amp;ENG-Male %</c:v>
                </c:pt>
              </c:strCache>
            </c:strRef>
          </c:tx>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genderrankcollege!$F$2:$F$14</c:f>
              <c:numCache>
                <c:formatCode>0.0</c:formatCode>
                <c:ptCount val="13"/>
                <c:pt idx="0">
                  <c:v>86.36363636363636</c:v>
                </c:pt>
                <c:pt idx="1">
                  <c:v>78.571428571428569</c:v>
                </c:pt>
                <c:pt idx="2">
                  <c:v>66.666666666666657</c:v>
                </c:pt>
                <c:pt idx="3">
                  <c:v>66.666666666666657</c:v>
                </c:pt>
                <c:pt idx="4">
                  <c:v>55.882352941176471</c:v>
                </c:pt>
                <c:pt idx="5">
                  <c:v>50</c:v>
                </c:pt>
                <c:pt idx="6">
                  <c:v>50</c:v>
                </c:pt>
                <c:pt idx="7">
                  <c:v>100</c:v>
                </c:pt>
                <c:pt idx="8">
                  <c:v>100</c:v>
                </c:pt>
                <c:pt idx="9">
                  <c:v>100</c:v>
                </c:pt>
                <c:pt idx="10">
                  <c:v>66.666666666666657</c:v>
                </c:pt>
                <c:pt idx="11">
                  <c:v>33.333333333333329</c:v>
                </c:pt>
                <c:pt idx="12">
                  <c:v>40</c:v>
                </c:pt>
              </c:numCache>
            </c:numRef>
          </c:val>
        </c:ser>
        <c:ser>
          <c:idx val="5"/>
          <c:order val="5"/>
          <c:tx>
            <c:strRef>
              <c:f>genderrankcollege!$G$1</c:f>
              <c:strCache>
                <c:ptCount val="1"/>
                <c:pt idx="0">
                  <c:v>Male</c:v>
                </c:pt>
              </c:strCache>
            </c:strRef>
          </c:tx>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genderrankcollege!$G$2:$G$14</c:f>
            </c:numRef>
          </c:val>
        </c:ser>
        <c:ser>
          <c:idx val="6"/>
          <c:order val="6"/>
          <c:tx>
            <c:strRef>
              <c:f>genderrankcollege!$H$1</c:f>
              <c:strCache>
                <c:ptCount val="1"/>
                <c:pt idx="0">
                  <c:v>Female</c:v>
                </c:pt>
              </c:strCache>
            </c:strRef>
          </c:tx>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genderrankcollege!$H$2:$H$14</c:f>
            </c:numRef>
          </c:val>
        </c:ser>
        <c:ser>
          <c:idx val="7"/>
          <c:order val="7"/>
          <c:tx>
            <c:strRef>
              <c:f>genderrankcollege!$I$1</c:f>
              <c:strCache>
                <c:ptCount val="1"/>
                <c:pt idx="0">
                  <c:v>Total Positions</c:v>
                </c:pt>
              </c:strCache>
            </c:strRef>
          </c:tx>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genderrankcollege!$I$2:$I$14</c:f>
            </c:numRef>
          </c:val>
        </c:ser>
        <c:ser>
          <c:idx val="8"/>
          <c:order val="8"/>
          <c:tx>
            <c:strRef>
              <c:f>genderrankcollege!$J$1</c:f>
              <c:strCache>
                <c:ptCount val="1"/>
                <c:pt idx="0">
                  <c:v>CAH-Female %</c:v>
                </c:pt>
              </c:strCache>
            </c:strRef>
          </c:tx>
          <c:spPr>
            <a:solidFill>
              <a:schemeClr val="accent6">
                <a:lumMod val="75000"/>
              </a:schemeClr>
            </a:solidFill>
          </c:spPr>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genderrankcollege!$J$2:$J$14</c:f>
              <c:numCache>
                <c:formatCode>0.0</c:formatCode>
                <c:ptCount val="13"/>
                <c:pt idx="0">
                  <c:v>26.190476190476193</c:v>
                </c:pt>
                <c:pt idx="1">
                  <c:v>47.826086956521742</c:v>
                </c:pt>
                <c:pt idx="2">
                  <c:v>60</c:v>
                </c:pt>
                <c:pt idx="3">
                  <c:v>61.111111111111114</c:v>
                </c:pt>
                <c:pt idx="4">
                  <c:v>40.625</c:v>
                </c:pt>
                <c:pt idx="5">
                  <c:v>77.777777777777786</c:v>
                </c:pt>
                <c:pt idx="6">
                  <c:v>33.333333333333329</c:v>
                </c:pt>
                <c:pt idx="7">
                  <c:v>0</c:v>
                </c:pt>
                <c:pt idx="8">
                  <c:v>0</c:v>
                </c:pt>
                <c:pt idx="9">
                  <c:v>0</c:v>
                </c:pt>
                <c:pt idx="10">
                  <c:v>12.5</c:v>
                </c:pt>
                <c:pt idx="11">
                  <c:v>0</c:v>
                </c:pt>
                <c:pt idx="12">
                  <c:v>50</c:v>
                </c:pt>
              </c:numCache>
            </c:numRef>
          </c:val>
        </c:ser>
        <c:ser>
          <c:idx val="9"/>
          <c:order val="9"/>
          <c:tx>
            <c:strRef>
              <c:f>genderrankcollege!$K$1</c:f>
              <c:strCache>
                <c:ptCount val="1"/>
                <c:pt idx="0">
                  <c:v>CAH-Male %</c:v>
                </c:pt>
              </c:strCache>
            </c:strRef>
          </c:tx>
          <c:spPr>
            <a:solidFill>
              <a:schemeClr val="tx2">
                <a:lumMod val="60000"/>
                <a:lumOff val="40000"/>
              </a:schemeClr>
            </a:solidFill>
          </c:spPr>
          <c:invertIfNegative val="0"/>
          <c:cat>
            <c:strRef>
              <c:f>genderrankcollege!$A$2:$A$14</c:f>
              <c:strCache>
                <c:ptCount val="13"/>
                <c:pt idx="0">
                  <c:v>Professor</c:v>
                </c:pt>
                <c:pt idx="1">
                  <c:v>Associate Professor</c:v>
                </c:pt>
                <c:pt idx="2">
                  <c:v>Assistant Professor</c:v>
                </c:pt>
                <c:pt idx="3">
                  <c:v>Instructor </c:v>
                </c:pt>
                <c:pt idx="4">
                  <c:v>Lecturer </c:v>
                </c:pt>
                <c:pt idx="5">
                  <c:v>Associate Instuctor</c:v>
                </c:pt>
                <c:pt idx="6">
                  <c:v>Associate Lecturer</c:v>
                </c:pt>
                <c:pt idx="7">
                  <c:v>Assistant In</c:v>
                </c:pt>
                <c:pt idx="8">
                  <c:v>Program Director</c:v>
                </c:pt>
                <c:pt idx="9">
                  <c:v>Associate Scholar/Scientist</c:v>
                </c:pt>
                <c:pt idx="10">
                  <c:v>Research Associate</c:v>
                </c:pt>
                <c:pt idx="11">
                  <c:v>Instructional Specialist</c:v>
                </c:pt>
                <c:pt idx="12">
                  <c:v>Faculty Administrator</c:v>
                </c:pt>
              </c:strCache>
            </c:strRef>
          </c:cat>
          <c:val>
            <c:numRef>
              <c:f>genderrankcollege!$K$2:$K$14</c:f>
              <c:numCache>
                <c:formatCode>0.0</c:formatCode>
                <c:ptCount val="13"/>
                <c:pt idx="0">
                  <c:v>73.80952380952381</c:v>
                </c:pt>
                <c:pt idx="1">
                  <c:v>52.173913043478258</c:v>
                </c:pt>
                <c:pt idx="2">
                  <c:v>40</c:v>
                </c:pt>
                <c:pt idx="3">
                  <c:v>38.888888888888893</c:v>
                </c:pt>
                <c:pt idx="4">
                  <c:v>59.375</c:v>
                </c:pt>
                <c:pt idx="5">
                  <c:v>22.222222222222221</c:v>
                </c:pt>
                <c:pt idx="6">
                  <c:v>66.666666666666657</c:v>
                </c:pt>
                <c:pt idx="7">
                  <c:v>100</c:v>
                </c:pt>
                <c:pt idx="8">
                  <c:v>0</c:v>
                </c:pt>
                <c:pt idx="9">
                  <c:v>0</c:v>
                </c:pt>
                <c:pt idx="10">
                  <c:v>87.5</c:v>
                </c:pt>
                <c:pt idx="11">
                  <c:v>0</c:v>
                </c:pt>
                <c:pt idx="12">
                  <c:v>50</c:v>
                </c:pt>
              </c:numCache>
            </c:numRef>
          </c:val>
        </c:ser>
        <c:dLbls>
          <c:showLegendKey val="0"/>
          <c:showVal val="0"/>
          <c:showCatName val="0"/>
          <c:showSerName val="0"/>
          <c:showPercent val="0"/>
          <c:showBubbleSize val="0"/>
        </c:dLbls>
        <c:gapWidth val="150"/>
        <c:axId val="1231192432"/>
        <c:axId val="1231189712"/>
      </c:barChart>
      <c:catAx>
        <c:axId val="1231192432"/>
        <c:scaling>
          <c:orientation val="minMax"/>
        </c:scaling>
        <c:delete val="0"/>
        <c:axPos val="b"/>
        <c:numFmt formatCode="General" sourceLinked="0"/>
        <c:majorTickMark val="out"/>
        <c:minorTickMark val="none"/>
        <c:tickLblPos val="nextTo"/>
        <c:crossAx val="1231189712"/>
        <c:crosses val="autoZero"/>
        <c:auto val="1"/>
        <c:lblAlgn val="ctr"/>
        <c:lblOffset val="100"/>
        <c:noMultiLvlLbl val="0"/>
      </c:catAx>
      <c:valAx>
        <c:axId val="1231189712"/>
        <c:scaling>
          <c:orientation val="minMax"/>
        </c:scaling>
        <c:delete val="0"/>
        <c:axPos val="l"/>
        <c:majorGridlines/>
        <c:numFmt formatCode="0.0" sourceLinked="1"/>
        <c:majorTickMark val="out"/>
        <c:minorTickMark val="none"/>
        <c:tickLblPos val="nextTo"/>
        <c:crossAx val="1231192432"/>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0.73684</cdr:x>
      <cdr:y>0.02703</cdr:y>
    </cdr:from>
    <cdr:to>
      <cdr:x>1</cdr:x>
      <cdr:y>0.27027</cdr:y>
    </cdr:to>
    <cdr:sp macro="" textlink="">
      <cdr:nvSpPr>
        <cdr:cNvPr id="2" name="TextBox 1"/>
        <cdr:cNvSpPr txBox="1"/>
      </cdr:nvSpPr>
      <cdr:spPr>
        <a:xfrm xmlns:a="http://schemas.openxmlformats.org/drawingml/2006/main">
          <a:off x="6400800" y="152400"/>
          <a:ext cx="2285999" cy="1371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b="1" dirty="0" smtClean="0"/>
            <a:t>No=760</a:t>
          </a:r>
        </a:p>
        <a:p xmlns:a="http://schemas.openxmlformats.org/drawingml/2006/main">
          <a:r>
            <a:rPr lang="en-US" sz="1000" b="1" dirty="0" smtClean="0"/>
            <a:t>COS &amp; </a:t>
          </a:r>
          <a:r>
            <a:rPr lang="en-US" sz="1000" b="1" dirty="0" err="1" smtClean="0"/>
            <a:t>Eng</a:t>
          </a:r>
          <a:endParaRPr lang="en-US" sz="1000" b="1" dirty="0" smtClean="0"/>
        </a:p>
        <a:p xmlns:a="http://schemas.openxmlformats.org/drawingml/2006/main">
          <a:r>
            <a:rPr lang="en-US" sz="1000" dirty="0" smtClean="0"/>
            <a:t>Male= 344</a:t>
          </a:r>
        </a:p>
        <a:p xmlns:a="http://schemas.openxmlformats.org/drawingml/2006/main">
          <a:r>
            <a:rPr lang="en-US" sz="1000" dirty="0" smtClean="0"/>
            <a:t>Female=128</a:t>
          </a:r>
        </a:p>
        <a:p xmlns:a="http://schemas.openxmlformats.org/drawingml/2006/main">
          <a:r>
            <a:rPr lang="en-US" sz="1000" b="1" dirty="0" smtClean="0"/>
            <a:t>CAH</a:t>
          </a:r>
        </a:p>
        <a:p xmlns:a="http://schemas.openxmlformats.org/drawingml/2006/main">
          <a:r>
            <a:rPr lang="en-US" sz="1000" dirty="0" smtClean="0"/>
            <a:t>Male=152</a:t>
          </a:r>
        </a:p>
        <a:p xmlns:a="http://schemas.openxmlformats.org/drawingml/2006/main">
          <a:r>
            <a:rPr lang="en-US" sz="1000" dirty="0" smtClean="0"/>
            <a:t>Female=136</a:t>
          </a:r>
          <a:endParaRPr lang="en-US" sz="1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F57F44-3F09-4ACD-BC8B-01A885FBE10F}" type="datetimeFigureOut">
              <a:rPr lang="en-US" smtClean="0"/>
              <a:t>12/17/2014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46B532-FF16-444D-969A-44FC91895813}" type="slidenum">
              <a:rPr lang="en-US" smtClean="0"/>
              <a:t>‹#›</a:t>
            </a:fld>
            <a:endParaRPr lang="en-US"/>
          </a:p>
        </p:txBody>
      </p:sp>
    </p:spTree>
    <p:extLst>
      <p:ext uri="{BB962C8B-B14F-4D97-AF65-F5344CB8AC3E}">
        <p14:creationId xmlns:p14="http://schemas.microsoft.com/office/powerpoint/2010/main" val="253441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ebmail.ucf.edu/owa/redir.aspx?C=PPcGwbvzlUyH7RvZQvabExXp2irD6dEIXcreTrUU_T5_HEd4luk3wa7SnitovF_zHs5-GcSHseQ.&amp;URL=http://nyti.ms/1zJZTL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Rights Watch</a:t>
            </a:r>
            <a:endParaRPr lang="en-US" dirty="0"/>
          </a:p>
        </p:txBody>
      </p:sp>
      <p:sp>
        <p:nvSpPr>
          <p:cNvPr id="4" name="Slide Number Placeholder 3"/>
          <p:cNvSpPr>
            <a:spLocks noGrp="1"/>
          </p:cNvSpPr>
          <p:nvPr>
            <p:ph type="sldNum" sz="quarter" idx="10"/>
          </p:nvPr>
        </p:nvSpPr>
        <p:spPr/>
        <p:txBody>
          <a:bodyPr/>
          <a:lstStyle/>
          <a:p>
            <a:fld id="{D146B532-FF16-444D-969A-44FC91895813}" type="slidenum">
              <a:rPr lang="en-US" smtClean="0"/>
              <a:t>2</a:t>
            </a:fld>
            <a:endParaRPr lang="en-US"/>
          </a:p>
        </p:txBody>
      </p:sp>
    </p:spTree>
    <p:extLst>
      <p:ext uri="{BB962C8B-B14F-4D97-AF65-F5344CB8AC3E}">
        <p14:creationId xmlns:p14="http://schemas.microsoft.com/office/powerpoint/2010/main" val="1887550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Rights Watch</a:t>
            </a:r>
            <a:endParaRPr lang="en-US" dirty="0"/>
          </a:p>
        </p:txBody>
      </p:sp>
      <p:sp>
        <p:nvSpPr>
          <p:cNvPr id="4" name="Slide Number Placeholder 3"/>
          <p:cNvSpPr>
            <a:spLocks noGrp="1"/>
          </p:cNvSpPr>
          <p:nvPr>
            <p:ph type="sldNum" sz="quarter" idx="10"/>
          </p:nvPr>
        </p:nvSpPr>
        <p:spPr/>
        <p:txBody>
          <a:bodyPr/>
          <a:lstStyle/>
          <a:p>
            <a:fld id="{D146B532-FF16-444D-969A-44FC91895813}" type="slidenum">
              <a:rPr lang="en-US" smtClean="0"/>
              <a:t>3</a:t>
            </a:fld>
            <a:endParaRPr lang="en-US"/>
          </a:p>
        </p:txBody>
      </p:sp>
    </p:spTree>
    <p:extLst>
      <p:ext uri="{BB962C8B-B14F-4D97-AF65-F5344CB8AC3E}">
        <p14:creationId xmlns:p14="http://schemas.microsoft.com/office/powerpoint/2010/main" val="1887550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http://www.hrw.org/node/96432</a:t>
            </a:r>
          </a:p>
          <a:p>
            <a:r>
              <a:rPr lang="en-US" sz="1200" b="0" i="0" kern="1200" smtClean="0">
                <a:solidFill>
                  <a:schemeClr val="tx1"/>
                </a:solidFill>
                <a:effectLst/>
                <a:latin typeface="+mn-lt"/>
                <a:ea typeface="+mn-ea"/>
                <a:cs typeface="+mn-cs"/>
                <a:hlinkClick r:id="rId3"/>
              </a:rPr>
              <a:t>http://nyti.ms/1zJZTL6</a:t>
            </a:r>
            <a:endParaRPr lang="en-US"/>
          </a:p>
        </p:txBody>
      </p:sp>
      <p:sp>
        <p:nvSpPr>
          <p:cNvPr id="4" name="Slide Number Placeholder 3"/>
          <p:cNvSpPr>
            <a:spLocks noGrp="1"/>
          </p:cNvSpPr>
          <p:nvPr>
            <p:ph type="sldNum" sz="quarter" idx="10"/>
          </p:nvPr>
        </p:nvSpPr>
        <p:spPr/>
        <p:txBody>
          <a:bodyPr/>
          <a:lstStyle/>
          <a:p>
            <a:fld id="{D146B532-FF16-444D-969A-44FC91895813}" type="slidenum">
              <a:rPr lang="en-US" smtClean="0"/>
              <a:t>4</a:t>
            </a:fld>
            <a:endParaRPr lang="en-US"/>
          </a:p>
        </p:txBody>
      </p:sp>
    </p:spTree>
    <p:extLst>
      <p:ext uri="{BB962C8B-B14F-4D97-AF65-F5344CB8AC3E}">
        <p14:creationId xmlns:p14="http://schemas.microsoft.com/office/powerpoint/2010/main" val="437356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6B532-FF16-444D-969A-44FC91895813}" type="slidenum">
              <a:rPr lang="en-US" smtClean="0"/>
              <a:t>9</a:t>
            </a:fld>
            <a:endParaRPr lang="en-US"/>
          </a:p>
        </p:txBody>
      </p:sp>
    </p:spTree>
    <p:extLst>
      <p:ext uri="{BB962C8B-B14F-4D97-AF65-F5344CB8AC3E}">
        <p14:creationId xmlns:p14="http://schemas.microsoft.com/office/powerpoint/2010/main" val="2859349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UCF Institutional Knowledge</a:t>
            </a:r>
            <a:endParaRPr lang="en-US" dirty="0" smtClean="0"/>
          </a:p>
          <a:p>
            <a:endParaRPr lang="en-US" dirty="0"/>
          </a:p>
        </p:txBody>
      </p:sp>
      <p:sp>
        <p:nvSpPr>
          <p:cNvPr id="4" name="Slide Number Placeholder 3"/>
          <p:cNvSpPr>
            <a:spLocks noGrp="1"/>
          </p:cNvSpPr>
          <p:nvPr>
            <p:ph type="sldNum" sz="quarter" idx="10"/>
          </p:nvPr>
        </p:nvSpPr>
        <p:spPr/>
        <p:txBody>
          <a:bodyPr/>
          <a:lstStyle/>
          <a:p>
            <a:fld id="{D146B532-FF16-444D-969A-44FC91895813}" type="slidenum">
              <a:rPr lang="en-US" smtClean="0"/>
              <a:t>10</a:t>
            </a:fld>
            <a:endParaRPr lang="en-US"/>
          </a:p>
        </p:txBody>
      </p:sp>
    </p:spTree>
    <p:extLst>
      <p:ext uri="{BB962C8B-B14F-4D97-AF65-F5344CB8AC3E}">
        <p14:creationId xmlns:p14="http://schemas.microsoft.com/office/powerpoint/2010/main" val="1794012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UCF Institutional Knowledge</a:t>
            </a:r>
            <a:endParaRPr lang="en-US" dirty="0"/>
          </a:p>
        </p:txBody>
      </p:sp>
      <p:sp>
        <p:nvSpPr>
          <p:cNvPr id="4" name="Slide Number Placeholder 3"/>
          <p:cNvSpPr>
            <a:spLocks noGrp="1"/>
          </p:cNvSpPr>
          <p:nvPr>
            <p:ph type="sldNum" sz="quarter" idx="10"/>
          </p:nvPr>
        </p:nvSpPr>
        <p:spPr/>
        <p:txBody>
          <a:bodyPr/>
          <a:lstStyle/>
          <a:p>
            <a:fld id="{D146B532-FF16-444D-969A-44FC91895813}" type="slidenum">
              <a:rPr lang="en-US" smtClean="0"/>
              <a:t>11</a:t>
            </a:fld>
            <a:endParaRPr lang="en-US"/>
          </a:p>
        </p:txBody>
      </p:sp>
    </p:spTree>
    <p:extLst>
      <p:ext uri="{BB962C8B-B14F-4D97-AF65-F5344CB8AC3E}">
        <p14:creationId xmlns:p14="http://schemas.microsoft.com/office/powerpoint/2010/main" val="2111855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Sources: Human Rights Watch.</a:t>
            </a:r>
          </a:p>
          <a:p>
            <a:endParaRPr lang="en-US" dirty="0"/>
          </a:p>
        </p:txBody>
      </p:sp>
      <p:sp>
        <p:nvSpPr>
          <p:cNvPr id="4" name="Slide Number Placeholder 3"/>
          <p:cNvSpPr>
            <a:spLocks noGrp="1"/>
          </p:cNvSpPr>
          <p:nvPr>
            <p:ph type="sldNum" sz="quarter" idx="10"/>
          </p:nvPr>
        </p:nvSpPr>
        <p:spPr/>
        <p:txBody>
          <a:bodyPr/>
          <a:lstStyle/>
          <a:p>
            <a:fld id="{D146B532-FF16-444D-969A-44FC91895813}" type="slidenum">
              <a:rPr lang="en-US" smtClean="0"/>
              <a:t>14</a:t>
            </a:fld>
            <a:endParaRPr lang="en-US"/>
          </a:p>
        </p:txBody>
      </p:sp>
    </p:spTree>
    <p:extLst>
      <p:ext uri="{BB962C8B-B14F-4D97-AF65-F5344CB8AC3E}">
        <p14:creationId xmlns:p14="http://schemas.microsoft.com/office/powerpoint/2010/main" val="3057958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5DAC16-C926-42FA-8B7B-811546202AEF}"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67981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DAC16-C926-42FA-8B7B-811546202AEF}"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127345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DAC16-C926-42FA-8B7B-811546202AEF}"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353568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DAC16-C926-42FA-8B7B-811546202AEF}"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236296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DAC16-C926-42FA-8B7B-811546202AEF}"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148017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5DAC16-C926-42FA-8B7B-811546202AEF}"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280981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5DAC16-C926-42FA-8B7B-811546202AEF}" type="datetimeFigureOut">
              <a:rPr lang="en-US" smtClean="0"/>
              <a:t>12/17/2014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281762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DAC16-C926-42FA-8B7B-811546202AEF}" type="datetimeFigureOut">
              <a:rPr lang="en-US" smtClean="0"/>
              <a:t>12/17/2014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395788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DAC16-C926-42FA-8B7B-811546202AEF}" type="datetimeFigureOut">
              <a:rPr lang="en-US" smtClean="0"/>
              <a:t>12/17/2014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239445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DAC16-C926-42FA-8B7B-811546202AEF}"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2159533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DAC16-C926-42FA-8B7B-811546202AEF}"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2C067-9B76-4DC6-BD45-2BF6428E6540}" type="slidenum">
              <a:rPr lang="en-US" smtClean="0"/>
              <a:t>‹#›</a:t>
            </a:fld>
            <a:endParaRPr lang="en-US"/>
          </a:p>
        </p:txBody>
      </p:sp>
    </p:spTree>
    <p:extLst>
      <p:ext uri="{BB962C8B-B14F-4D97-AF65-F5344CB8AC3E}">
        <p14:creationId xmlns:p14="http://schemas.microsoft.com/office/powerpoint/2010/main" val="14940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DAC16-C926-42FA-8B7B-811546202AEF}" type="datetimeFigureOut">
              <a:rPr lang="en-US" smtClean="0"/>
              <a:t>12/17/2014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2C067-9B76-4DC6-BD45-2BF6428E6540}" type="slidenum">
              <a:rPr lang="en-US" smtClean="0"/>
              <a:t>‹#›</a:t>
            </a:fld>
            <a:endParaRPr lang="en-US"/>
          </a:p>
        </p:txBody>
      </p:sp>
    </p:spTree>
    <p:extLst>
      <p:ext uri="{BB962C8B-B14F-4D97-AF65-F5344CB8AC3E}">
        <p14:creationId xmlns:p14="http://schemas.microsoft.com/office/powerpoint/2010/main" val="4894297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and Parental Leave</a:t>
            </a:r>
            <a:endParaRPr lang="en-US" dirty="0"/>
          </a:p>
        </p:txBody>
      </p:sp>
      <p:sp>
        <p:nvSpPr>
          <p:cNvPr id="3" name="Subtitle 2"/>
          <p:cNvSpPr>
            <a:spLocks noGrp="1"/>
          </p:cNvSpPr>
          <p:nvPr>
            <p:ph type="subTitle" idx="1"/>
          </p:nvPr>
        </p:nvSpPr>
        <p:spPr/>
        <p:txBody>
          <a:bodyPr>
            <a:normAutofit/>
          </a:bodyPr>
          <a:lstStyle/>
          <a:p>
            <a:r>
              <a:rPr lang="en-US" dirty="0" err="1" smtClean="0">
                <a:solidFill>
                  <a:schemeClr val="tx1"/>
                </a:solidFill>
              </a:rPr>
              <a:t>Yovanna</a:t>
            </a:r>
            <a:r>
              <a:rPr lang="en-US" dirty="0" smtClean="0">
                <a:solidFill>
                  <a:schemeClr val="tx1"/>
                </a:solidFill>
              </a:rPr>
              <a:t> Pineda</a:t>
            </a:r>
          </a:p>
          <a:p>
            <a:r>
              <a:rPr lang="en-US" dirty="0" smtClean="0">
                <a:solidFill>
                  <a:schemeClr val="tx1"/>
                </a:solidFill>
              </a:rPr>
              <a:t>History Department</a:t>
            </a:r>
          </a:p>
          <a:p>
            <a:r>
              <a:rPr lang="en-US" smtClean="0">
                <a:solidFill>
                  <a:schemeClr val="tx1"/>
                </a:solidFill>
              </a:rPr>
              <a:t>December 17, 2014</a:t>
            </a:r>
            <a:endParaRPr lang="en-US" dirty="0">
              <a:solidFill>
                <a:schemeClr val="tx1"/>
              </a:solidFill>
            </a:endParaRPr>
          </a:p>
        </p:txBody>
      </p:sp>
    </p:spTree>
    <p:extLst>
      <p:ext uri="{BB962C8B-B14F-4D97-AF65-F5344CB8AC3E}">
        <p14:creationId xmlns:p14="http://schemas.microsoft.com/office/powerpoint/2010/main" val="644509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65915076"/>
              </p:ext>
            </p:extLst>
          </p:nvPr>
        </p:nvGraphicFramePr>
        <p:xfrm>
          <a:off x="228600" y="914400"/>
          <a:ext cx="8839199" cy="548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5218869"/>
              </p:ext>
            </p:extLst>
          </p:nvPr>
        </p:nvGraphicFramePr>
        <p:xfrm>
          <a:off x="4953000" y="152400"/>
          <a:ext cx="3924300" cy="762000"/>
        </p:xfrm>
        <a:graphic>
          <a:graphicData uri="http://schemas.openxmlformats.org/drawingml/2006/table">
            <a:tbl>
              <a:tblPr>
                <a:tableStyleId>{5C22544A-7EE6-4342-B048-85BDC9FD1C3A}</a:tableStyleId>
              </a:tblPr>
              <a:tblGrid>
                <a:gridCol w="2350773"/>
                <a:gridCol w="850212"/>
                <a:gridCol w="723315"/>
              </a:tblGrid>
              <a:tr h="190500">
                <a:tc>
                  <a:txBody>
                    <a:bodyPr/>
                    <a:lstStyle/>
                    <a:p>
                      <a:pPr algn="l" fontAlgn="ctr"/>
                      <a:r>
                        <a:rPr lang="en-US" sz="1000" u="none" strike="noStrike">
                          <a:effectLst/>
                        </a:rPr>
                        <a:t>TOTAL MALE FACULTY</a:t>
                      </a:r>
                      <a:endParaRPr lang="en-US" sz="1000" b="1" i="0" u="none" strike="noStrike">
                        <a:solidFill>
                          <a:srgbClr val="000000"/>
                        </a:solidFill>
                        <a:effectLst/>
                        <a:latin typeface="Calibri"/>
                      </a:endParaRPr>
                    </a:p>
                  </a:txBody>
                  <a:tcPr marL="9525" marR="9525" marT="9525" marB="0" anchor="ctr"/>
                </a:tc>
                <a:tc>
                  <a:txBody>
                    <a:bodyPr/>
                    <a:lstStyle/>
                    <a:p>
                      <a:pPr algn="r" fontAlgn="b"/>
                      <a:r>
                        <a:rPr lang="en-US" sz="1100" u="none" strike="noStrike">
                          <a:effectLst/>
                        </a:rPr>
                        <a:t>969</a:t>
                      </a:r>
                      <a:endParaRPr lang="en-US" sz="1100" b="1"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ctr"/>
                      <a:r>
                        <a:rPr lang="en-US" sz="1000" u="none" strike="noStrike">
                          <a:effectLst/>
                        </a:rPr>
                        <a:t>TOTAL FEMALE FACULTY</a:t>
                      </a:r>
                      <a:endParaRPr lang="en-US" sz="1000" b="1" i="0" u="none" strike="noStrike">
                        <a:solidFill>
                          <a:srgbClr val="000000"/>
                        </a:solidFill>
                        <a:effectLst/>
                        <a:latin typeface="Calibri"/>
                      </a:endParaRPr>
                    </a:p>
                  </a:txBody>
                  <a:tcPr marL="9525" marR="9525" marT="9525" marB="0" anchor="ctr"/>
                </a:tc>
                <a:tc>
                  <a:txBody>
                    <a:bodyPr/>
                    <a:lstStyle/>
                    <a:p>
                      <a:pPr algn="r" fontAlgn="b"/>
                      <a:r>
                        <a:rPr lang="en-US" sz="1100" u="none" strike="noStrike">
                          <a:effectLst/>
                        </a:rPr>
                        <a:t>672</a:t>
                      </a:r>
                      <a:endParaRPr lang="en-US" sz="1100" b="1" i="0" u="none" strike="noStrike">
                        <a:solidFill>
                          <a:srgbClr val="000000"/>
                        </a:solidFill>
                        <a:effectLst/>
                        <a:latin typeface="Calibri"/>
                      </a:endParaRPr>
                    </a:p>
                  </a:txBody>
                  <a:tcPr marL="9525" marR="9525" marT="9525" marB="0" anchor="b"/>
                </a:tc>
                <a:tc>
                  <a:txBody>
                    <a:bodyPr/>
                    <a:lstStyle/>
                    <a:p>
                      <a:pPr algn="l" fontAlgn="b"/>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Total faculty</a:t>
                      </a:r>
                      <a:endParaRPr lang="en-US" sz="1100" b="1"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1,641 </a:t>
                      </a:r>
                      <a:endParaRPr lang="en-US" sz="1100" b="1" i="0" u="none" strike="noStrike">
                        <a:solidFill>
                          <a:srgbClr val="000000"/>
                        </a:solidFill>
                        <a:effectLst/>
                        <a:latin typeface="Calibri"/>
                      </a:endParaRPr>
                    </a:p>
                  </a:txBody>
                  <a:tcPr marL="9525" marR="9525" marT="9525" marB="0" anchor="b"/>
                </a:tc>
                <a:tc>
                  <a:txBody>
                    <a:bodyPr/>
                    <a:lstStyle/>
                    <a:p>
                      <a:pPr algn="l" fontAlgn="b"/>
                      <a:endParaRPr lang="en-US" sz="1100" b="1"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 OF MALE AND FEMALE FACULTY</a:t>
                      </a:r>
                      <a:endParaRPr lang="en-US" sz="1100" b="1"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59.0 </a:t>
                      </a:r>
                      <a:endParaRPr lang="en-US" sz="1100" b="1"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41.0</a:t>
                      </a:r>
                      <a:endParaRPr lang="en-US" sz="1100" b="1" i="0" u="none" strike="noStrike" dirty="0">
                        <a:solidFill>
                          <a:srgbClr val="000000"/>
                        </a:solidFill>
                        <a:effectLst/>
                        <a:latin typeface="Calibri"/>
                      </a:endParaRPr>
                    </a:p>
                  </a:txBody>
                  <a:tcPr marL="9525" marR="9525" marT="9525" marB="0" anchor="b"/>
                </a:tc>
              </a:tr>
            </a:tbl>
          </a:graphicData>
        </a:graphic>
      </p:graphicFrame>
      <p:sp>
        <p:nvSpPr>
          <p:cNvPr id="4" name="TextBox 3"/>
          <p:cNvSpPr txBox="1"/>
          <p:nvPr/>
        </p:nvSpPr>
        <p:spPr>
          <a:xfrm>
            <a:off x="533400" y="381000"/>
            <a:ext cx="2566215" cy="369332"/>
          </a:xfrm>
          <a:prstGeom prst="rect">
            <a:avLst/>
          </a:prstGeom>
          <a:noFill/>
        </p:spPr>
        <p:txBody>
          <a:bodyPr wrap="none" rtlCol="0">
            <a:spAutoFit/>
          </a:bodyPr>
          <a:lstStyle/>
          <a:p>
            <a:r>
              <a:rPr lang="en-US" b="1" dirty="0" smtClean="0"/>
              <a:t>Gender Inequities at UCF</a:t>
            </a:r>
            <a:endParaRPr lang="en-US" b="1" dirty="0"/>
          </a:p>
        </p:txBody>
      </p:sp>
    </p:spTree>
    <p:extLst>
      <p:ext uri="{BB962C8B-B14F-4D97-AF65-F5344CB8AC3E}">
        <p14:creationId xmlns:p14="http://schemas.microsoft.com/office/powerpoint/2010/main" val="80503434"/>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34924727"/>
              </p:ext>
            </p:extLst>
          </p:nvPr>
        </p:nvGraphicFramePr>
        <p:xfrm>
          <a:off x="304800" y="1066800"/>
          <a:ext cx="8686799"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228600"/>
            <a:ext cx="8229600" cy="800219"/>
          </a:xfrm>
          <a:prstGeom prst="rect">
            <a:avLst/>
          </a:prstGeom>
          <a:noFill/>
        </p:spPr>
        <p:txBody>
          <a:bodyPr wrap="square" rtlCol="0">
            <a:spAutoFit/>
          </a:bodyPr>
          <a:lstStyle/>
          <a:p>
            <a:r>
              <a:rPr lang="en-US" dirty="0" smtClean="0"/>
              <a:t>Representative Female and Male Faculty by Rank </a:t>
            </a:r>
          </a:p>
          <a:p>
            <a:r>
              <a:rPr lang="en-US" sz="1400" dirty="0" smtClean="0"/>
              <a:t>Colleges of Science, College of Engineering and Computer Sciences, and College of Arts and Humanities (Percent)</a:t>
            </a:r>
            <a:endParaRPr lang="en-US" sz="1400" dirty="0"/>
          </a:p>
        </p:txBody>
      </p:sp>
    </p:spTree>
    <p:extLst>
      <p:ext uri="{BB962C8B-B14F-4D97-AF65-F5344CB8AC3E}">
        <p14:creationId xmlns:p14="http://schemas.microsoft.com/office/powerpoint/2010/main" val="332527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Inequities</a:t>
            </a:r>
            <a:endParaRPr lang="en-US" dirty="0"/>
          </a:p>
        </p:txBody>
      </p:sp>
      <p:sp>
        <p:nvSpPr>
          <p:cNvPr id="4" name="Content Placeholder 3"/>
          <p:cNvSpPr>
            <a:spLocks noGrp="1"/>
          </p:cNvSpPr>
          <p:nvPr>
            <p:ph idx="1"/>
          </p:nvPr>
        </p:nvSpPr>
        <p:spPr/>
        <p:txBody>
          <a:bodyPr/>
          <a:lstStyle/>
          <a:p>
            <a:r>
              <a:rPr lang="en-US" dirty="0" smtClean="0"/>
              <a:t>Authors Mary Ann Mason, Nicholas H. </a:t>
            </a:r>
            <a:r>
              <a:rPr lang="en-US" dirty="0" err="1" smtClean="0"/>
              <a:t>Wolfinger</a:t>
            </a:r>
            <a:r>
              <a:rPr lang="en-US" dirty="0" smtClean="0"/>
              <a:t> and Marc </a:t>
            </a:r>
            <a:r>
              <a:rPr lang="en-US" dirty="0" err="1" smtClean="0"/>
              <a:t>Goulden</a:t>
            </a:r>
            <a:r>
              <a:rPr lang="en-US" dirty="0" smtClean="0"/>
              <a:t>, </a:t>
            </a:r>
            <a:r>
              <a:rPr lang="en-US" i="1" dirty="0" smtClean="0"/>
              <a:t>Do Babies Matter? Gender and Family in the Ivory Tower</a:t>
            </a:r>
            <a:r>
              <a:rPr lang="en-US" dirty="0" smtClean="0"/>
              <a:t> (2013) found that women chose instructorships or adjunct work to take “time-outs” from work when family-friendly leave policies were not established at an institution.</a:t>
            </a:r>
            <a:endParaRPr lang="en-US" dirty="0"/>
          </a:p>
        </p:txBody>
      </p:sp>
      <p:sp>
        <p:nvSpPr>
          <p:cNvPr id="3" name="TextBox 2"/>
          <p:cNvSpPr txBox="1"/>
          <p:nvPr/>
        </p:nvSpPr>
        <p:spPr>
          <a:xfrm>
            <a:off x="914400" y="5867400"/>
            <a:ext cx="2741648" cy="369332"/>
          </a:xfrm>
          <a:prstGeom prst="rect">
            <a:avLst/>
          </a:prstGeom>
          <a:noFill/>
        </p:spPr>
        <p:txBody>
          <a:bodyPr wrap="none" rtlCol="0">
            <a:spAutoFit/>
          </a:bodyPr>
          <a:lstStyle/>
          <a:p>
            <a:r>
              <a:rPr lang="en-US" dirty="0" smtClean="0"/>
              <a:t>Source: </a:t>
            </a:r>
            <a:r>
              <a:rPr lang="en-US" i="1" dirty="0" smtClean="0"/>
              <a:t>Do Babies Matter?</a:t>
            </a:r>
            <a:endParaRPr lang="en-US" dirty="0"/>
          </a:p>
        </p:txBody>
      </p:sp>
    </p:spTree>
    <p:extLst>
      <p:ext uri="{BB962C8B-B14F-4D97-AF65-F5344CB8AC3E}">
        <p14:creationId xmlns:p14="http://schemas.microsoft.com/office/powerpoint/2010/main" val="2380730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61940219"/>
              </p:ext>
            </p:extLst>
          </p:nvPr>
        </p:nvGraphicFramePr>
        <p:xfrm>
          <a:off x="1828800" y="2118360"/>
          <a:ext cx="5486400" cy="2225040"/>
        </p:xfrm>
        <a:graphic>
          <a:graphicData uri="http://schemas.openxmlformats.org/drawingml/2006/table">
            <a:tbl>
              <a:tblPr firstRow="1" bandRow="1">
                <a:tableStyleId>{5C22544A-7EE6-4342-B048-85BDC9FD1C3A}</a:tableStyleId>
              </a:tblPr>
              <a:tblGrid>
                <a:gridCol w="2743200"/>
                <a:gridCol w="2743200"/>
              </a:tblGrid>
              <a:tr h="370840">
                <a:tc>
                  <a:txBody>
                    <a:bodyPr/>
                    <a:lstStyle/>
                    <a:p>
                      <a:pPr algn="ctr"/>
                      <a:r>
                        <a:rPr lang="en-US" dirty="0" smtClean="0"/>
                        <a:t>Age Group</a:t>
                      </a:r>
                      <a:endParaRPr lang="en-US" dirty="0"/>
                    </a:p>
                  </a:txBody>
                  <a:tcPr/>
                </a:tc>
                <a:tc>
                  <a:txBody>
                    <a:bodyPr/>
                    <a:lstStyle/>
                    <a:p>
                      <a:pPr algn="ctr"/>
                      <a:r>
                        <a:rPr lang="en-US" dirty="0" smtClean="0"/>
                        <a:t>Number of Faculty</a:t>
                      </a:r>
                      <a:endParaRPr lang="en-US" dirty="0"/>
                    </a:p>
                  </a:txBody>
                  <a:tcPr/>
                </a:tc>
              </a:tr>
              <a:tr h="370840">
                <a:tc>
                  <a:txBody>
                    <a:bodyPr/>
                    <a:lstStyle/>
                    <a:p>
                      <a:pPr algn="ctr"/>
                      <a:r>
                        <a:rPr lang="en-US" dirty="0" smtClean="0"/>
                        <a:t>21-30</a:t>
                      </a:r>
                      <a:endParaRPr lang="en-US" dirty="0"/>
                    </a:p>
                  </a:txBody>
                  <a:tcPr/>
                </a:tc>
                <a:tc>
                  <a:txBody>
                    <a:bodyPr/>
                    <a:lstStyle/>
                    <a:p>
                      <a:pPr algn="ctr"/>
                      <a:r>
                        <a:rPr lang="en-US" dirty="0" smtClean="0"/>
                        <a:t>30</a:t>
                      </a:r>
                      <a:endParaRPr lang="en-US" dirty="0"/>
                    </a:p>
                  </a:txBody>
                  <a:tcPr/>
                </a:tc>
              </a:tr>
              <a:tr h="370840">
                <a:tc>
                  <a:txBody>
                    <a:bodyPr/>
                    <a:lstStyle/>
                    <a:p>
                      <a:pPr algn="ctr"/>
                      <a:r>
                        <a:rPr lang="en-US" dirty="0" smtClean="0"/>
                        <a:t>31-40</a:t>
                      </a:r>
                      <a:endParaRPr lang="en-US" dirty="0"/>
                    </a:p>
                  </a:txBody>
                  <a:tcPr/>
                </a:tc>
                <a:tc>
                  <a:txBody>
                    <a:bodyPr/>
                    <a:lstStyle/>
                    <a:p>
                      <a:pPr algn="ctr"/>
                      <a:r>
                        <a:rPr lang="en-US" dirty="0" smtClean="0"/>
                        <a:t>169</a:t>
                      </a:r>
                      <a:endParaRPr lang="en-US" dirty="0"/>
                    </a:p>
                  </a:txBody>
                  <a:tcPr/>
                </a:tc>
              </a:tr>
              <a:tr h="370840">
                <a:tc>
                  <a:txBody>
                    <a:bodyPr/>
                    <a:lstStyle/>
                    <a:p>
                      <a:pPr algn="ctr"/>
                      <a:r>
                        <a:rPr lang="en-US" dirty="0" smtClean="0"/>
                        <a:t>41-50</a:t>
                      </a:r>
                      <a:endParaRPr lang="en-US" dirty="0"/>
                    </a:p>
                  </a:txBody>
                  <a:tcPr/>
                </a:tc>
                <a:tc>
                  <a:txBody>
                    <a:bodyPr/>
                    <a:lstStyle/>
                    <a:p>
                      <a:pPr algn="ctr"/>
                      <a:r>
                        <a:rPr lang="en-US" dirty="0" smtClean="0"/>
                        <a:t>212</a:t>
                      </a:r>
                      <a:endParaRPr lang="en-US" dirty="0"/>
                    </a:p>
                  </a:txBody>
                  <a:tcPr/>
                </a:tc>
              </a:tr>
              <a:tr h="370840">
                <a:tc>
                  <a:txBody>
                    <a:bodyPr/>
                    <a:lstStyle/>
                    <a:p>
                      <a:pPr algn="ctr"/>
                      <a:r>
                        <a:rPr lang="en-US" dirty="0" smtClean="0"/>
                        <a:t>51-60</a:t>
                      </a:r>
                      <a:endParaRPr lang="en-US" dirty="0"/>
                    </a:p>
                  </a:txBody>
                  <a:tcPr/>
                </a:tc>
                <a:tc>
                  <a:txBody>
                    <a:bodyPr/>
                    <a:lstStyle/>
                    <a:p>
                      <a:pPr algn="ctr"/>
                      <a:r>
                        <a:rPr lang="en-US" dirty="0" smtClean="0"/>
                        <a:t>209</a:t>
                      </a:r>
                      <a:endParaRPr lang="en-US" dirty="0"/>
                    </a:p>
                  </a:txBody>
                  <a:tcPr/>
                </a:tc>
              </a:tr>
              <a:tr h="370840">
                <a:tc>
                  <a:txBody>
                    <a:bodyPr/>
                    <a:lstStyle/>
                    <a:p>
                      <a:pPr algn="ctr"/>
                      <a:r>
                        <a:rPr lang="en-US" dirty="0" smtClean="0"/>
                        <a:t>61+</a:t>
                      </a:r>
                      <a:endParaRPr lang="en-US" dirty="0"/>
                    </a:p>
                  </a:txBody>
                  <a:tcPr/>
                </a:tc>
                <a:tc>
                  <a:txBody>
                    <a:bodyPr/>
                    <a:lstStyle/>
                    <a:p>
                      <a:pPr algn="ctr"/>
                      <a:r>
                        <a:rPr lang="en-US" dirty="0" smtClean="0"/>
                        <a:t>150</a:t>
                      </a:r>
                      <a:endParaRPr lang="en-US" dirty="0"/>
                    </a:p>
                  </a:txBody>
                  <a:tcPr/>
                </a:tc>
              </a:tr>
            </a:tbl>
          </a:graphicData>
        </a:graphic>
      </p:graphicFrame>
      <p:sp>
        <p:nvSpPr>
          <p:cNvPr id="3" name="Title 2"/>
          <p:cNvSpPr>
            <a:spLocks noGrp="1"/>
          </p:cNvSpPr>
          <p:nvPr>
            <p:ph type="title"/>
          </p:nvPr>
        </p:nvSpPr>
        <p:spPr/>
        <p:txBody>
          <a:bodyPr>
            <a:normAutofit fontScale="90000"/>
          </a:bodyPr>
          <a:lstStyle/>
          <a:p>
            <a:pPr algn="l"/>
            <a:r>
              <a:rPr lang="en-US" sz="2800" dirty="0" smtClean="0"/>
              <a:t>Age Group Categories: </a:t>
            </a:r>
            <a:br>
              <a:rPr lang="en-US" sz="2800" dirty="0" smtClean="0"/>
            </a:br>
            <a:r>
              <a:rPr lang="en-US" sz="1600" dirty="0" smtClean="0"/>
              <a:t>College of Sciences </a:t>
            </a:r>
            <a:br>
              <a:rPr lang="en-US" sz="1600" dirty="0" smtClean="0"/>
            </a:br>
            <a:r>
              <a:rPr lang="en-US" sz="1600" dirty="0" smtClean="0"/>
              <a:t>College of Engineering and Computer Science </a:t>
            </a:r>
            <a:br>
              <a:rPr lang="en-US" sz="1600" dirty="0" smtClean="0"/>
            </a:br>
            <a:r>
              <a:rPr lang="en-US" sz="1600" dirty="0" smtClean="0"/>
              <a:t>College of Arts and Humanities</a:t>
            </a:r>
            <a:endParaRPr lang="en-US" sz="1600" dirty="0"/>
          </a:p>
        </p:txBody>
      </p:sp>
      <p:sp>
        <p:nvSpPr>
          <p:cNvPr id="4" name="TextBox 3"/>
          <p:cNvSpPr txBox="1"/>
          <p:nvPr/>
        </p:nvSpPr>
        <p:spPr>
          <a:xfrm>
            <a:off x="1831622" y="1680444"/>
            <a:ext cx="979755" cy="369332"/>
          </a:xfrm>
          <a:prstGeom prst="rect">
            <a:avLst/>
          </a:prstGeom>
          <a:noFill/>
        </p:spPr>
        <p:txBody>
          <a:bodyPr wrap="none" rtlCol="0">
            <a:spAutoFit/>
          </a:bodyPr>
          <a:lstStyle/>
          <a:p>
            <a:r>
              <a:rPr lang="en-US" dirty="0" smtClean="0"/>
              <a:t>No.=770</a:t>
            </a:r>
          </a:p>
        </p:txBody>
      </p:sp>
      <p:sp>
        <p:nvSpPr>
          <p:cNvPr id="5" name="TextBox 4"/>
          <p:cNvSpPr txBox="1"/>
          <p:nvPr/>
        </p:nvSpPr>
        <p:spPr>
          <a:xfrm>
            <a:off x="533400" y="4800600"/>
            <a:ext cx="4278992" cy="369332"/>
          </a:xfrm>
          <a:prstGeom prst="rect">
            <a:avLst/>
          </a:prstGeom>
          <a:noFill/>
        </p:spPr>
        <p:txBody>
          <a:bodyPr wrap="none" rtlCol="0">
            <a:spAutoFit/>
          </a:bodyPr>
          <a:lstStyle/>
          <a:p>
            <a:r>
              <a:rPr lang="en-US" dirty="0" smtClean="0"/>
              <a:t>Current distribution of age groups, fall 2014</a:t>
            </a:r>
            <a:endParaRPr lang="en-US" dirty="0"/>
          </a:p>
        </p:txBody>
      </p:sp>
    </p:spTree>
    <p:extLst>
      <p:ext uri="{BB962C8B-B14F-4D97-AF65-F5344CB8AC3E}">
        <p14:creationId xmlns:p14="http://schemas.microsoft.com/office/powerpoint/2010/main" val="16669542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229600" cy="5724644"/>
          </a:xfrm>
          <a:prstGeom prst="rect">
            <a:avLst/>
          </a:prstGeom>
        </p:spPr>
        <p:txBody>
          <a:bodyPr wrap="square">
            <a:spAutoFit/>
          </a:bodyPr>
          <a:lstStyle/>
          <a:p>
            <a:endParaRPr lang="en-US" sz="2800" b="1" dirty="0"/>
          </a:p>
          <a:p>
            <a:r>
              <a:rPr lang="en-US" sz="2800" b="1" dirty="0" smtClean="0"/>
              <a:t>Why have a Family Leave Policy?: Retention and Productivity Growth</a:t>
            </a:r>
          </a:p>
          <a:p>
            <a:endParaRPr lang="en-US" dirty="0" smtClean="0"/>
          </a:p>
          <a:p>
            <a:pPr marL="285750" indent="-285750">
              <a:buFont typeface="Arial" panose="020B0604020202020204" pitchFamily="34" charset="0"/>
              <a:buChar char="•"/>
            </a:pPr>
            <a:r>
              <a:rPr lang="en-US" dirty="0" smtClean="0"/>
              <a:t>Improve life of families at UCF.</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Family Benefits Funding package: State schools consider it part of faculty retention and productivity program.</a:t>
            </a:r>
          </a:p>
          <a:p>
            <a:pPr marL="342900" indent="-342900">
              <a:buAutoNum type="arabicParenBoth"/>
            </a:pPr>
            <a:endParaRPr lang="en-US" dirty="0" smtClean="0"/>
          </a:p>
          <a:p>
            <a:pPr marL="742950" lvl="1" indent="-285750">
              <a:buFont typeface="Arial" panose="020B0604020202020204" pitchFamily="34" charset="0"/>
              <a:buChar char="•"/>
            </a:pPr>
            <a:r>
              <a:rPr lang="en-US" dirty="0" smtClean="0"/>
              <a:t>“Nationally, one study found that 94 percent of leave takers who received full pay during family leave returned to the same employer, compared to 76 percent of employees who took unpaid leave.”</a:t>
            </a:r>
          </a:p>
          <a:p>
            <a:pPr marL="285750"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“In a study on productivity growth in 19 OECD countries from 1979-2003 found that PPL had a significantly greater positive effect on productivity than unpaid leave. Instituting 15 weeks of paid maternity leave would increase multifactor productivity by 1.1%. “</a:t>
            </a:r>
          </a:p>
          <a:p>
            <a:endParaRPr lang="en-US" dirty="0" smtClean="0"/>
          </a:p>
        </p:txBody>
      </p:sp>
    </p:spTree>
    <p:extLst>
      <p:ext uri="{BB962C8B-B14F-4D97-AF65-F5344CB8AC3E}">
        <p14:creationId xmlns:p14="http://schemas.microsoft.com/office/powerpoint/2010/main" val="186311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Any Questions? </a:t>
            </a:r>
            <a:endParaRPr lang="en-US" dirty="0"/>
          </a:p>
        </p:txBody>
      </p:sp>
    </p:spTree>
    <p:extLst>
      <p:ext uri="{BB962C8B-B14F-4D97-AF65-F5344CB8AC3E}">
        <p14:creationId xmlns:p14="http://schemas.microsoft.com/office/powerpoint/2010/main" val="2928958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Leave in the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of 2011, 178 countries guarantee paid maternity leave under national law.</a:t>
            </a:r>
          </a:p>
          <a:p>
            <a:endParaRPr lang="en-US" dirty="0" smtClean="0"/>
          </a:p>
          <a:p>
            <a:r>
              <a:rPr lang="en-US" dirty="0" smtClean="0"/>
              <a:t>Only three countries offer absolutely no legal guarantee of paid maternity leave: Papua New Guinea, Swaziland, and the United States.</a:t>
            </a:r>
          </a:p>
          <a:p>
            <a:r>
              <a:rPr lang="en-US" sz="2400" dirty="0" smtClean="0">
                <a:solidFill>
                  <a:schemeClr val="bg1">
                    <a:lumMod val="85000"/>
                  </a:schemeClr>
                </a:solidFill>
              </a:rPr>
              <a:t>Emotional and physical costs to the family</a:t>
            </a:r>
          </a:p>
          <a:p>
            <a:r>
              <a:rPr lang="en-US" sz="2400" dirty="0" smtClean="0">
                <a:solidFill>
                  <a:schemeClr val="bg1">
                    <a:lumMod val="85000"/>
                  </a:schemeClr>
                </a:solidFill>
              </a:rPr>
              <a:t>In a 2010 survey of registered voters, 76 % endorsed laws providing leave for family care and childbirth, 69 % endorsed paid sick day laws, and 82 % stronger laws against discrimination and unfair treatment at work. </a:t>
            </a:r>
            <a:endParaRPr lang="en-US" sz="2400" dirty="0">
              <a:solidFill>
                <a:schemeClr val="bg1">
                  <a:lumMod val="85000"/>
                </a:schemeClr>
              </a:solidFill>
            </a:endParaRPr>
          </a:p>
        </p:txBody>
      </p:sp>
    </p:spTree>
    <p:extLst>
      <p:ext uri="{BB962C8B-B14F-4D97-AF65-F5344CB8AC3E}">
        <p14:creationId xmlns:p14="http://schemas.microsoft.com/office/powerpoint/2010/main" val="410334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Leave in the U.S.</a:t>
            </a:r>
            <a:endParaRPr lang="en-US" dirty="0"/>
          </a:p>
        </p:txBody>
      </p:sp>
      <p:sp>
        <p:nvSpPr>
          <p:cNvPr id="3" name="Content Placeholder 2"/>
          <p:cNvSpPr>
            <a:spLocks noGrp="1"/>
          </p:cNvSpPr>
          <p:nvPr>
            <p:ph idx="1"/>
          </p:nvPr>
        </p:nvSpPr>
        <p:spPr>
          <a:xfrm>
            <a:off x="609600" y="1600200"/>
            <a:ext cx="8229600" cy="4525963"/>
          </a:xfrm>
        </p:spPr>
        <p:txBody>
          <a:bodyPr>
            <a:normAutofit fontScale="92500" lnSpcReduction="10000"/>
          </a:bodyPr>
          <a:lstStyle/>
          <a:p>
            <a:r>
              <a:rPr lang="en-US" sz="2200" dirty="0" smtClean="0">
                <a:solidFill>
                  <a:schemeClr val="bg1">
                    <a:lumMod val="85000"/>
                  </a:schemeClr>
                </a:solidFill>
              </a:rPr>
              <a:t>As of 2011, 178 countries guarantee paid maternity leave under national law.</a:t>
            </a:r>
          </a:p>
          <a:p>
            <a:r>
              <a:rPr lang="en-US" sz="2200" dirty="0" smtClean="0">
                <a:solidFill>
                  <a:schemeClr val="bg1">
                    <a:lumMod val="85000"/>
                  </a:schemeClr>
                </a:solidFill>
              </a:rPr>
              <a:t>Only three countries offer absolutely no legal guarantee of paid maternity leave: Papua New Guinea, Swaziland, and the United States.</a:t>
            </a:r>
          </a:p>
          <a:p>
            <a:r>
              <a:rPr lang="en-US" dirty="0" smtClean="0"/>
              <a:t>Emotional and physical costs to the family.</a:t>
            </a:r>
          </a:p>
          <a:p>
            <a:endParaRPr lang="en-US" dirty="0" smtClean="0"/>
          </a:p>
          <a:p>
            <a:r>
              <a:rPr lang="en-US" dirty="0" smtClean="0"/>
              <a:t>In a 2010 survey of registered U.S. voters, 76 % endorsed laws providing leave for family care and childbirth, 69 % endorsed paid sick day laws, and 82 % stronger laws against discrimination and unfair treatment at work. </a:t>
            </a:r>
            <a:endParaRPr lang="en-US" dirty="0"/>
          </a:p>
        </p:txBody>
      </p:sp>
    </p:spTree>
    <p:extLst>
      <p:ext uri="{BB962C8B-B14F-4D97-AF65-F5344CB8AC3E}">
        <p14:creationId xmlns:p14="http://schemas.microsoft.com/office/powerpoint/2010/main" val="260815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Leave</a:t>
            </a:r>
            <a:endParaRPr lang="en-US" dirty="0"/>
          </a:p>
        </p:txBody>
      </p:sp>
      <p:sp>
        <p:nvSpPr>
          <p:cNvPr id="3" name="Content Placeholder 2"/>
          <p:cNvSpPr>
            <a:spLocks noGrp="1"/>
          </p:cNvSpPr>
          <p:nvPr>
            <p:ph idx="1"/>
          </p:nvPr>
        </p:nvSpPr>
        <p:spPr/>
        <p:txBody>
          <a:bodyPr/>
          <a:lstStyle/>
          <a:p>
            <a:r>
              <a:rPr lang="en-US" dirty="0" smtClean="0"/>
              <a:t>For most women, unpaid leave is not an option. As of 2009, 39 percent of mothers were primary breadwinners, 63 percent co-breadwinners who contributed at least a quarter of family earnings. </a:t>
            </a:r>
            <a:endParaRPr lang="en-US" dirty="0"/>
          </a:p>
        </p:txBody>
      </p:sp>
    </p:spTree>
    <p:extLst>
      <p:ext uri="{BB962C8B-B14F-4D97-AF65-F5344CB8AC3E}">
        <p14:creationId xmlns:p14="http://schemas.microsoft.com/office/powerpoint/2010/main" val="328476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Women Leaving the Workforce</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NYTimes</a:t>
            </a:r>
            <a:r>
              <a:rPr lang="en-US" dirty="0"/>
              <a:t>: “Why U.S. Women are Leaving Jobs Behind” (12/12/14). </a:t>
            </a:r>
          </a:p>
          <a:p>
            <a:endParaRPr lang="en-US" dirty="0"/>
          </a:p>
        </p:txBody>
      </p:sp>
    </p:spTree>
    <p:extLst>
      <p:ext uri="{BB962C8B-B14F-4D97-AF65-F5344CB8AC3E}">
        <p14:creationId xmlns:p14="http://schemas.microsoft.com/office/powerpoint/2010/main" val="664129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76019112"/>
              </p:ext>
            </p:extLst>
          </p:nvPr>
        </p:nvGraphicFramePr>
        <p:xfrm>
          <a:off x="152401" y="791783"/>
          <a:ext cx="8763000" cy="4985767"/>
        </p:xfrm>
        <a:graphic>
          <a:graphicData uri="http://schemas.openxmlformats.org/drawingml/2006/table">
            <a:tbl>
              <a:tblPr>
                <a:tableStyleId>{ED083AE6-46FA-4A59-8FB0-9F97EB10719F}</a:tableStyleId>
              </a:tblPr>
              <a:tblGrid>
                <a:gridCol w="3276600"/>
                <a:gridCol w="548640"/>
                <a:gridCol w="548640"/>
                <a:gridCol w="548640"/>
                <a:gridCol w="548640"/>
                <a:gridCol w="548640"/>
                <a:gridCol w="548640"/>
                <a:gridCol w="548640"/>
                <a:gridCol w="548640"/>
                <a:gridCol w="548640"/>
                <a:gridCol w="548640"/>
              </a:tblGrid>
              <a:tr h="475191">
                <a:tc>
                  <a:txBody>
                    <a:bodyPr/>
                    <a:lstStyle/>
                    <a:p>
                      <a:pPr algn="l" fontAlgn="b"/>
                      <a:r>
                        <a:rPr lang="en-US" sz="1400" b="1" u="none" strike="noStrike" dirty="0">
                          <a:effectLst/>
                        </a:rPr>
                        <a:t>University of Central Florida: Survey on Parental Leave</a:t>
                      </a:r>
                      <a:endParaRPr lang="en-US" sz="1400" b="1"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435593">
                <a:tc>
                  <a:txBody>
                    <a:bodyPr/>
                    <a:lstStyle/>
                    <a:p>
                      <a:pPr algn="l" fontAlgn="b"/>
                      <a:r>
                        <a:rPr lang="en-US" sz="1100" u="none" strike="noStrike" dirty="0">
                          <a:effectLst/>
                        </a:rPr>
                        <a:t>Represented Colleges: CAH; </a:t>
                      </a:r>
                      <a:r>
                        <a:rPr lang="en-US" sz="1100" u="none" strike="noStrike" dirty="0" smtClean="0">
                          <a:effectLst/>
                        </a:rPr>
                        <a:t>COS; Engineering and CS; COPHA</a:t>
                      </a:r>
                      <a:r>
                        <a:rPr lang="en-US" sz="1100" u="none" strike="noStrike" dirty="0">
                          <a:effectLst/>
                        </a:rPr>
                        <a:t>; Library; College of Education (All families included)</a:t>
                      </a:r>
                      <a:endParaRPr lang="en-US" sz="1100" b="1"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37596">
                <a:tc>
                  <a:txBody>
                    <a:bodyPr/>
                    <a:lstStyle/>
                    <a:p>
                      <a:pPr algn="l" fontAlgn="b"/>
                      <a:r>
                        <a:rPr lang="en-US" sz="1100" u="none" strike="noStrike" dirty="0">
                          <a:effectLst/>
                        </a:rPr>
                        <a:t>Number of respondents: </a:t>
                      </a:r>
                      <a:r>
                        <a:rPr lang="en-US" sz="1100" u="none" strike="noStrike" dirty="0" smtClean="0">
                          <a:effectLst/>
                        </a:rPr>
                        <a:t>15 </a:t>
                      </a:r>
                      <a:r>
                        <a:rPr lang="en-US" sz="1100" u="none" strike="noStrike" dirty="0">
                          <a:effectLst/>
                        </a:rPr>
                        <a:t>(Male= </a:t>
                      </a:r>
                      <a:r>
                        <a:rPr lang="en-US" sz="1100" u="none" strike="noStrike" dirty="0" smtClean="0">
                          <a:effectLst/>
                        </a:rPr>
                        <a:t>3 </a:t>
                      </a:r>
                      <a:r>
                        <a:rPr lang="en-US" sz="1100" u="none" strike="noStrike" dirty="0">
                          <a:effectLst/>
                        </a:rPr>
                        <a:t>; Female= </a:t>
                      </a:r>
                      <a:r>
                        <a:rPr lang="en-US" sz="1100" u="none" strike="noStrike" dirty="0" smtClean="0">
                          <a:effectLst/>
                        </a:rPr>
                        <a:t>12)</a:t>
                      </a:r>
                      <a:endParaRPr lang="en-US" sz="11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287095">
                <a:tc>
                  <a:txBody>
                    <a:bodyPr/>
                    <a:lstStyle/>
                    <a:p>
                      <a:pPr algn="l" fontAlgn="b"/>
                      <a:r>
                        <a:rPr lang="en-US" sz="1100" u="none" strike="noStrike" dirty="0">
                          <a:effectLst/>
                        </a:rPr>
                        <a:t>Number of pregnancies: </a:t>
                      </a:r>
                      <a:r>
                        <a:rPr lang="en-US" sz="1100" u="none" strike="noStrike" dirty="0" smtClean="0">
                          <a:effectLst/>
                        </a:rPr>
                        <a:t>16</a:t>
                      </a:r>
                      <a:endParaRPr lang="en-US" sz="11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39482">
                <a:tc>
                  <a:txBody>
                    <a:bodyPr/>
                    <a:lstStyle/>
                    <a:p>
                      <a:pPr algn="l" fontAlgn="b"/>
                      <a:r>
                        <a:rPr lang="en-US" sz="900" b="1" u="none" strike="noStrike" dirty="0">
                          <a:effectLst/>
                        </a:rPr>
                        <a:t>Questions</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ctr" fontAlgn="b"/>
                      <a:r>
                        <a:rPr lang="en-US" sz="900" b="1" u="none" strike="noStrike" dirty="0">
                          <a:effectLst/>
                        </a:rPr>
                        <a:t>Yes </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ctr" fontAlgn="b"/>
                      <a:r>
                        <a:rPr lang="en-US" sz="900" b="1" u="none" strike="noStrike" dirty="0">
                          <a:effectLst/>
                        </a:rPr>
                        <a:t>No</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ctr" fontAlgn="b"/>
                      <a:r>
                        <a:rPr lang="en-US" sz="900" b="1" u="none" strike="noStrike" dirty="0">
                          <a:effectLst/>
                        </a:rPr>
                        <a:t>Not Yet or N/A</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fontAlgn="b"/>
                      <a:r>
                        <a:rPr lang="en-US" sz="900" b="1" u="none" strike="noStrike" dirty="0">
                          <a:effectLst/>
                        </a:rPr>
                        <a:t>UCF-google search</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fontAlgn="b"/>
                      <a:r>
                        <a:rPr lang="en-US" sz="900" b="1" u="none" strike="noStrike" dirty="0">
                          <a:effectLst/>
                        </a:rPr>
                        <a:t>UCF-HR</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fontAlgn="b"/>
                      <a:r>
                        <a:rPr lang="en-US" sz="900" b="1" u="none" strike="noStrike" dirty="0">
                          <a:effectLst/>
                        </a:rPr>
                        <a:t>UCF-Center for Faculty Women</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fontAlgn="b"/>
                      <a:r>
                        <a:rPr lang="en-US" sz="900" b="1" u="none" strike="noStrike" dirty="0">
                          <a:effectLst/>
                        </a:rPr>
                        <a:t>Office Talk of previous parents</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fontAlgn="b"/>
                      <a:r>
                        <a:rPr lang="en-US" sz="900" b="1" u="none" strike="noStrike" dirty="0">
                          <a:effectLst/>
                        </a:rPr>
                        <a:t>UFF-UCF/CBA</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fontAlgn="b"/>
                      <a:r>
                        <a:rPr lang="en-US" sz="900" b="1" u="none" strike="noStrike" dirty="0">
                          <a:effectLst/>
                        </a:rPr>
                        <a:t>Spouse</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l" fontAlgn="b"/>
                      <a:r>
                        <a:rPr lang="en-US" sz="900" b="1" u="none" strike="noStrike" dirty="0">
                          <a:effectLst/>
                        </a:rPr>
                        <a:t>TOTAL</a:t>
                      </a:r>
                      <a:endParaRPr lang="en-US" sz="900" b="1" i="0" u="none" strike="noStrike" dirty="0">
                        <a:solidFill>
                          <a:srgbClr val="000000"/>
                        </a:solidFill>
                        <a:effectLst/>
                        <a:latin typeface="Calibri"/>
                      </a:endParaRPr>
                    </a:p>
                  </a:txBody>
                  <a:tcPr marL="8121" marR="8121" marT="8121" marB="0" anchor="b">
                    <a:lnT w="12700" cap="flat" cmpd="sng" algn="ctr">
                      <a:solidFill>
                        <a:schemeClr val="tx1"/>
                      </a:solidFill>
                      <a:prstDash val="solid"/>
                      <a:round/>
                      <a:headEnd type="none" w="med" len="med"/>
                      <a:tailEnd type="none" w="med" len="med"/>
                    </a:lnT>
                    <a:solidFill>
                      <a:schemeClr val="accent4">
                        <a:lumMod val="20000"/>
                        <a:lumOff val="80000"/>
                      </a:schemeClr>
                    </a:solidFill>
                  </a:tcPr>
                </a:tc>
              </a:tr>
              <a:tr h="435593">
                <a:tc>
                  <a:txBody>
                    <a:bodyPr/>
                    <a:lstStyle/>
                    <a:p>
                      <a:pPr algn="l" fontAlgn="b"/>
                      <a:r>
                        <a:rPr lang="en-US" sz="900" u="none" strike="noStrike" dirty="0">
                          <a:effectLst/>
                        </a:rPr>
                        <a:t>Did you know about UCF parental policies when you got pregnant?</a:t>
                      </a:r>
                      <a:r>
                        <a:rPr lang="en-US" sz="900" u="none" strike="noStrike" baseline="30000" dirty="0">
                          <a:effectLst/>
                        </a:rPr>
                        <a:t>1</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u="none" strike="noStrike" dirty="0">
                          <a:effectLst/>
                        </a:rPr>
                        <a:t>11</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b="0" i="0" u="none" strike="noStrike" dirty="0" smtClean="0">
                          <a:solidFill>
                            <a:srgbClr val="000000"/>
                          </a:solidFill>
                          <a:effectLst/>
                          <a:latin typeface="Calibri"/>
                        </a:rPr>
                        <a:t>5 (Not initially)</a:t>
                      </a:r>
                      <a:endParaRPr lang="en-US" sz="900" b="0" i="0" u="none" strike="noStrike" dirty="0">
                        <a:solidFill>
                          <a:srgbClr val="000000"/>
                        </a:solidFill>
                        <a:effectLst/>
                        <a:latin typeface="Calibri"/>
                      </a:endParaRPr>
                    </a:p>
                  </a:txBody>
                  <a:tcPr marL="8121" marR="8121" marT="8121" marB="0" anchor="b"/>
                </a:tc>
                <a:tc>
                  <a:txBody>
                    <a:bodyPr/>
                    <a:lstStyle/>
                    <a:p>
                      <a:pPr algn="l" fontAlgn="b"/>
                      <a:endParaRPr lang="en-US" sz="900" b="0" i="0" u="none" strike="noStrike" dirty="0">
                        <a:solidFill>
                          <a:srgbClr val="000000"/>
                        </a:solidFill>
                        <a:effectLst/>
                        <a:latin typeface="Calibri"/>
                      </a:endParaRPr>
                    </a:p>
                  </a:txBody>
                  <a:tcPr marL="8121" marR="8121" marT="8121"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r" fontAlgn="b"/>
                      <a:r>
                        <a:rPr lang="en-US" sz="900" u="none" strike="noStrike" dirty="0" smtClean="0">
                          <a:effectLst/>
                        </a:rPr>
                        <a:t>16</a:t>
                      </a:r>
                      <a:endParaRPr lang="en-US" sz="900" b="0" i="0" u="none" strike="noStrike" dirty="0">
                        <a:solidFill>
                          <a:srgbClr val="000000"/>
                        </a:solidFill>
                        <a:effectLst/>
                        <a:latin typeface="Calibri"/>
                      </a:endParaRPr>
                    </a:p>
                  </a:txBody>
                  <a:tcPr marL="8121" marR="8121" marT="8121" marB="0" anchor="b"/>
                </a:tc>
              </a:tr>
              <a:tr h="435593">
                <a:tc>
                  <a:txBody>
                    <a:bodyPr/>
                    <a:lstStyle/>
                    <a:p>
                      <a:pPr algn="l" fontAlgn="b"/>
                      <a:r>
                        <a:rPr lang="en-US" sz="900" u="none" strike="noStrike" dirty="0">
                          <a:effectLst/>
                        </a:rPr>
                        <a:t>How did you find out about them? (Where is the first place you searched?)</a:t>
                      </a:r>
                      <a:endParaRPr lang="en-US" sz="900" b="0" i="0" u="none" strike="noStrike" dirty="0">
                        <a:solidFill>
                          <a:srgbClr val="000000"/>
                        </a:solidFill>
                        <a:effectLst/>
                        <a:latin typeface="Calibri"/>
                      </a:endParaRPr>
                    </a:p>
                  </a:txBody>
                  <a:tcPr marL="8121" marR="8121" marT="8121"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121" marR="8121" marT="8121"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121" marR="8121" marT="8121"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u="none" strike="noStrike" dirty="0">
                          <a:effectLst/>
                        </a:rPr>
                        <a:t>1</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u="none" strike="noStrike" dirty="0">
                          <a:effectLst/>
                        </a:rPr>
                        <a:t>5</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b="0" i="0" u="none" strike="noStrike" dirty="0" smtClean="0">
                          <a:solidFill>
                            <a:srgbClr val="000000"/>
                          </a:solidFill>
                          <a:effectLst/>
                          <a:latin typeface="Calibri"/>
                        </a:rPr>
                        <a:t>2</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b="0" i="0" u="none" strike="noStrike" dirty="0" smtClean="0">
                          <a:solidFill>
                            <a:srgbClr val="000000"/>
                          </a:solidFill>
                          <a:effectLst/>
                          <a:latin typeface="Calibri"/>
                        </a:rPr>
                        <a:t>5</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u="none" strike="noStrike" dirty="0">
                          <a:effectLst/>
                        </a:rPr>
                        <a:t>1</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8121" marR="8121" marT="8121" marB="0" anchor="b"/>
                </a:tc>
                <a:tc>
                  <a:txBody>
                    <a:bodyPr/>
                    <a:lstStyle/>
                    <a:p>
                      <a:pPr algn="r" fontAlgn="b"/>
                      <a:r>
                        <a:rPr lang="en-US" sz="900" u="none" strike="noStrike" dirty="0" smtClean="0">
                          <a:effectLst/>
                        </a:rPr>
                        <a:t>15</a:t>
                      </a:r>
                      <a:endParaRPr lang="en-US" sz="900" b="0" i="0" u="none" strike="noStrike" dirty="0">
                        <a:solidFill>
                          <a:srgbClr val="000000"/>
                        </a:solidFill>
                        <a:effectLst/>
                        <a:latin typeface="Calibri"/>
                      </a:endParaRPr>
                    </a:p>
                  </a:txBody>
                  <a:tcPr marL="8121" marR="8121" marT="8121" marB="0" anchor="b"/>
                </a:tc>
              </a:tr>
              <a:tr h="435593">
                <a:tc>
                  <a:txBody>
                    <a:bodyPr/>
                    <a:lstStyle/>
                    <a:p>
                      <a:pPr algn="l" fontAlgn="b"/>
                      <a:r>
                        <a:rPr lang="en-US" sz="900" u="none" strike="noStrike" dirty="0">
                          <a:effectLst/>
                        </a:rPr>
                        <a:t>Did you request parental leave?</a:t>
                      </a:r>
                      <a:r>
                        <a:rPr lang="en-US" sz="900" u="none" strike="noStrike" baseline="30000" dirty="0">
                          <a:effectLst/>
                        </a:rPr>
                        <a:t>1</a:t>
                      </a:r>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u="none" strike="noStrike">
                          <a:effectLst/>
                        </a:rPr>
                        <a:t>9</a:t>
                      </a:r>
                      <a:endParaRPr lang="en-US" sz="900" b="0" i="0" u="none" strike="noStrike">
                        <a:solidFill>
                          <a:srgbClr val="000000"/>
                        </a:solidFill>
                        <a:effectLst/>
                        <a:latin typeface="Calibri"/>
                      </a:endParaRPr>
                    </a:p>
                  </a:txBody>
                  <a:tcPr marL="8121" marR="8121" marT="8121" marB="0" anchor="b"/>
                </a:tc>
                <a:tc>
                  <a:txBody>
                    <a:bodyPr/>
                    <a:lstStyle/>
                    <a:p>
                      <a:pPr algn="r" fontAlgn="b"/>
                      <a:r>
                        <a:rPr lang="en-US" sz="900" u="none" strike="noStrike">
                          <a:effectLst/>
                        </a:rPr>
                        <a:t>3</a:t>
                      </a:r>
                      <a:endParaRPr lang="en-US" sz="900" b="0" i="0" u="none" strike="noStrike">
                        <a:solidFill>
                          <a:srgbClr val="000000"/>
                        </a:solidFill>
                        <a:effectLst/>
                        <a:latin typeface="Calibri"/>
                      </a:endParaRPr>
                    </a:p>
                  </a:txBody>
                  <a:tcPr marL="8121" marR="8121" marT="8121" marB="0" anchor="b"/>
                </a:tc>
                <a:tc>
                  <a:txBody>
                    <a:bodyPr/>
                    <a:lstStyle/>
                    <a:p>
                      <a:pPr algn="r" fontAlgn="b"/>
                      <a:r>
                        <a:rPr lang="en-US" sz="900" b="0" i="0" u="none" strike="noStrike" dirty="0" smtClean="0">
                          <a:solidFill>
                            <a:srgbClr val="000000"/>
                          </a:solidFill>
                          <a:effectLst/>
                          <a:latin typeface="Calibri"/>
                        </a:rPr>
                        <a:t>4</a:t>
                      </a:r>
                      <a:endParaRPr lang="en-US" sz="900" b="0" i="0" u="none" strike="noStrike" dirty="0">
                        <a:solidFill>
                          <a:srgbClr val="000000"/>
                        </a:solidFill>
                        <a:effectLst/>
                        <a:latin typeface="Calibri"/>
                      </a:endParaRPr>
                    </a:p>
                  </a:txBody>
                  <a:tcPr marL="8121" marR="8121" marT="8121"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a:solidFill>
                          <a:srgbClr val="000000"/>
                        </a:solidFill>
                        <a:effectLst/>
                        <a:latin typeface="Calibri"/>
                      </a:endParaRPr>
                    </a:p>
                  </a:txBody>
                  <a:tcPr marL="8121" marR="8121" marT="8121" marB="0" anchor="b"/>
                </a:tc>
                <a:tc>
                  <a:txBody>
                    <a:bodyPr/>
                    <a:lstStyle/>
                    <a:p>
                      <a:pPr algn="l" fontAlgn="b"/>
                      <a:endParaRPr lang="en-US" sz="900" b="0" i="0" u="none" strike="noStrike" dirty="0">
                        <a:solidFill>
                          <a:srgbClr val="000000"/>
                        </a:solidFill>
                        <a:effectLst/>
                        <a:latin typeface="Calibri"/>
                      </a:endParaRPr>
                    </a:p>
                  </a:txBody>
                  <a:tcPr marL="8121" marR="8121" marT="8121" marB="0" anchor="b"/>
                </a:tc>
                <a:tc>
                  <a:txBody>
                    <a:bodyPr/>
                    <a:lstStyle/>
                    <a:p>
                      <a:pPr algn="l" fontAlgn="b"/>
                      <a:endParaRPr lang="en-US" sz="900" b="0" i="0" u="none" strike="noStrike" dirty="0">
                        <a:solidFill>
                          <a:srgbClr val="000000"/>
                        </a:solidFill>
                        <a:effectLst/>
                        <a:latin typeface="Calibri"/>
                      </a:endParaRPr>
                    </a:p>
                  </a:txBody>
                  <a:tcPr marL="8121" marR="8121" marT="8121" marB="0" anchor="b"/>
                </a:tc>
                <a:tc>
                  <a:txBody>
                    <a:bodyPr/>
                    <a:lstStyle/>
                    <a:p>
                      <a:pPr algn="r" fontAlgn="b"/>
                      <a:r>
                        <a:rPr lang="en-US" sz="900" u="none" strike="noStrike" dirty="0" smtClean="0">
                          <a:effectLst/>
                        </a:rPr>
                        <a:t>16</a:t>
                      </a:r>
                      <a:endParaRPr lang="en-US" sz="900" b="0" i="0" u="none" strike="noStrike" dirty="0">
                        <a:solidFill>
                          <a:srgbClr val="000000"/>
                        </a:solidFill>
                        <a:effectLst/>
                        <a:latin typeface="Calibri"/>
                      </a:endParaRPr>
                    </a:p>
                  </a:txBody>
                  <a:tcPr marL="8121" marR="8121" marT="8121" marB="0" anchor="b"/>
                </a:tc>
              </a:tr>
              <a:tr h="435593">
                <a:tc>
                  <a:txBody>
                    <a:bodyPr/>
                    <a:lstStyle/>
                    <a:p>
                      <a:pPr algn="l" fontAlgn="b"/>
                      <a:r>
                        <a:rPr lang="en-US" sz="900" u="none" strike="noStrike" dirty="0">
                          <a:effectLst/>
                        </a:rPr>
                        <a:t>Did you have any challenging experiences in requesting parental </a:t>
                      </a:r>
                      <a:r>
                        <a:rPr lang="en-US" sz="900" u="none" strike="noStrike" dirty="0" smtClean="0">
                          <a:effectLst/>
                        </a:rPr>
                        <a:t>leave?</a:t>
                      </a:r>
                      <a:r>
                        <a:rPr lang="en-US" sz="900" u="none" strike="noStrike" baseline="30000" dirty="0" smtClean="0">
                          <a:effectLst/>
                        </a:rPr>
                        <a:t>1</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000000"/>
                          </a:solidFill>
                          <a:effectLst/>
                          <a:latin typeface="Calibri"/>
                        </a:rPr>
                        <a:t>8</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000000"/>
                          </a:solidFill>
                          <a:effectLst/>
                          <a:latin typeface="Calibri"/>
                        </a:rPr>
                        <a:t>4</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000000"/>
                          </a:solidFill>
                          <a:effectLst/>
                          <a:latin typeface="Calibri"/>
                        </a:rPr>
                        <a:t>4</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c>
                  <a:txBody>
                    <a:bodyPr/>
                    <a:lstStyle/>
                    <a:p>
                      <a:pPr algn="r" fontAlgn="b"/>
                      <a:r>
                        <a:rPr lang="en-US" sz="900" u="none" strike="noStrike" dirty="0">
                          <a:effectLst/>
                        </a:rPr>
                        <a:t>15</a:t>
                      </a:r>
                      <a:endParaRPr lang="en-US" sz="900" b="0" i="0" u="none" strike="noStrike" dirty="0">
                        <a:solidFill>
                          <a:srgbClr val="000000"/>
                        </a:solidFill>
                        <a:effectLst/>
                        <a:latin typeface="Calibri"/>
                      </a:endParaRPr>
                    </a:p>
                  </a:txBody>
                  <a:tcPr marL="8121" marR="8121" marT="8121" marB="0" anchor="b">
                    <a:lnB w="12700" cap="flat" cmpd="sng" algn="ctr">
                      <a:solidFill>
                        <a:schemeClr val="tx1"/>
                      </a:solidFill>
                      <a:prstDash val="solid"/>
                      <a:round/>
                      <a:headEnd type="none" w="med" len="med"/>
                      <a:tailEnd type="none" w="med" len="med"/>
                    </a:lnB>
                  </a:tcPr>
                </a:tc>
              </a:tr>
              <a:tr h="346495">
                <a:tc>
                  <a:txBody>
                    <a:bodyPr/>
                    <a:lstStyle/>
                    <a:p>
                      <a:pPr algn="l" fontAlgn="b"/>
                      <a:r>
                        <a:rPr lang="en-US" sz="900" u="none" strike="noStrike" baseline="0" dirty="0" smtClean="0">
                          <a:effectLst/>
                        </a:rPr>
                        <a:t>         1. </a:t>
                      </a:r>
                      <a:r>
                        <a:rPr lang="en-US" sz="900" u="none" strike="noStrike" dirty="0" smtClean="0">
                          <a:effectLst/>
                        </a:rPr>
                        <a:t>Accounts for multiple pregnancies.</a:t>
                      </a:r>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46495">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900" b="0" i="0" u="none" strike="noStrike" dirty="0">
                        <a:solidFill>
                          <a:srgbClr val="000000"/>
                        </a:solidFill>
                        <a:effectLst/>
                        <a:latin typeface="Calibri"/>
                      </a:endParaRPr>
                    </a:p>
                  </a:txBody>
                  <a:tcPr marL="8121" marR="8121" marT="8121"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9459427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0874806"/>
              </p:ext>
            </p:extLst>
          </p:nvPr>
        </p:nvGraphicFramePr>
        <p:xfrm>
          <a:off x="3338689" y="152400"/>
          <a:ext cx="5791200" cy="6330345"/>
        </p:xfrm>
        <a:graphic>
          <a:graphicData uri="http://schemas.openxmlformats.org/drawingml/2006/table">
            <a:tbl>
              <a:tblPr>
                <a:tableStyleId>{5C22544A-7EE6-4342-B048-85BDC9FD1C3A}</a:tableStyleId>
              </a:tblPr>
              <a:tblGrid>
                <a:gridCol w="3938868"/>
                <a:gridCol w="1852332"/>
              </a:tblGrid>
              <a:tr h="335177">
                <a:tc>
                  <a:txBody>
                    <a:bodyPr/>
                    <a:lstStyle/>
                    <a:p>
                      <a:pPr algn="l" fontAlgn="b"/>
                      <a:endParaRPr lang="en-US" sz="105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050" u="none" strike="noStrike">
                          <a:effectLst/>
                          <a:latin typeface="+mn-lt"/>
                        </a:rPr>
                        <a:t> </a:t>
                      </a:r>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11726">
                <a:tc>
                  <a:txBody>
                    <a:bodyPr/>
                    <a:lstStyle/>
                    <a:p>
                      <a:pPr algn="l" fontAlgn="b"/>
                      <a:r>
                        <a:rPr lang="en-US" sz="1050" b="1" u="none" strike="noStrike" dirty="0" smtClean="0">
                          <a:effectLst/>
                          <a:latin typeface="+mn-lt"/>
                        </a:rPr>
                        <a:t>15 </a:t>
                      </a:r>
                      <a:r>
                        <a:rPr lang="en-US" sz="1050" b="1" u="none" strike="noStrike" dirty="0">
                          <a:effectLst/>
                          <a:latin typeface="+mn-lt"/>
                        </a:rPr>
                        <a:t>Respondents</a:t>
                      </a:r>
                      <a:endParaRPr lang="en-US" sz="105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b="1" u="none" strike="noStrike" dirty="0">
                          <a:effectLst/>
                          <a:latin typeface="+mn-lt"/>
                        </a:rPr>
                        <a:t>TOTAL</a:t>
                      </a:r>
                      <a:endParaRPr lang="en-US" sz="1050" b="1"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endParaRPr lang="en-US" sz="105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1"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b="1" u="none" strike="noStrike" dirty="0" smtClean="0">
                          <a:effectLst/>
                          <a:latin typeface="+mn-lt"/>
                        </a:rPr>
                        <a:t>DUTIES &amp; MONETARY</a:t>
                      </a:r>
                      <a:endParaRPr lang="en-US" sz="105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1"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dirty="0">
                          <a:effectLst/>
                          <a:latin typeface="+mn-lt"/>
                        </a:rPr>
                        <a:t>6-8 week paid leave</a:t>
                      </a:r>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a:effectLst/>
                          <a:latin typeface="+mn-lt"/>
                        </a:rPr>
                        <a:t>13</a:t>
                      </a:r>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No teaching sem</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13</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Tenure Clock Stoppage</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7</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Transparent MID policy</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dirty="0" smtClean="0">
                          <a:solidFill>
                            <a:srgbClr val="000000"/>
                          </a:solidFill>
                          <a:effectLst/>
                          <a:latin typeface="+mn-lt"/>
                        </a:rPr>
                        <a:t>4</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Telecommuting option</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2</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Reduction in research/service obl.</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1</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23452">
                <a:tc>
                  <a:txBody>
                    <a:bodyPr/>
                    <a:lstStyle/>
                    <a:p>
                      <a:pPr algn="l" fontAlgn="b"/>
                      <a:r>
                        <a:rPr lang="en-US" sz="1050" u="none" strike="noStrike" dirty="0">
                          <a:effectLst/>
                          <a:latin typeface="+mn-lt"/>
                        </a:rPr>
                        <a:t>1 semester full pay; or 2 semesters 1/2 pay</a:t>
                      </a:r>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1</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endParaRPr lang="en-US" sz="1050" b="1"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b="1" u="none" strike="noStrike" dirty="0">
                          <a:effectLst/>
                          <a:latin typeface="+mn-lt"/>
                        </a:rPr>
                        <a:t>CHILDCARE  </a:t>
                      </a:r>
                      <a:endParaRPr lang="en-US" sz="105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Subsidized childcare</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5</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23452">
                <a:tc>
                  <a:txBody>
                    <a:bodyPr/>
                    <a:lstStyle/>
                    <a:p>
                      <a:pPr algn="l" fontAlgn="b"/>
                      <a:r>
                        <a:rPr lang="en-US" sz="1050" u="none" strike="noStrike" dirty="0">
                          <a:effectLst/>
                          <a:latin typeface="+mn-lt"/>
                        </a:rPr>
                        <a:t>Childcare grant if Creative School was full</a:t>
                      </a:r>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5</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23452">
                <a:tc>
                  <a:txBody>
                    <a:bodyPr/>
                    <a:lstStyle/>
                    <a:p>
                      <a:pPr algn="l" fontAlgn="b"/>
                      <a:r>
                        <a:rPr lang="en-US" sz="1050" u="none" strike="noStrike">
                          <a:effectLst/>
                          <a:latin typeface="+mn-lt"/>
                        </a:rPr>
                        <a:t>Benefit of college tuition for dependents</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4</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Conference Child care grant</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3</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Drop-in Daycare</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1</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b="1" u="none" strike="noStrike" dirty="0">
                          <a:effectLst/>
                          <a:latin typeface="+mn-lt"/>
                        </a:rPr>
                        <a:t>NO COST </a:t>
                      </a:r>
                      <a:r>
                        <a:rPr lang="en-US" sz="1050" b="1" u="none" strike="noStrike" dirty="0" smtClean="0">
                          <a:effectLst/>
                          <a:latin typeface="+mn-lt"/>
                        </a:rPr>
                        <a:t>ITEMS</a:t>
                      </a:r>
                      <a:endParaRPr lang="en-US" sz="105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23452">
                <a:tc>
                  <a:txBody>
                    <a:bodyPr/>
                    <a:lstStyle/>
                    <a:p>
                      <a:pPr algn="l" fontAlgn="b"/>
                      <a:r>
                        <a:rPr lang="en-US" sz="1050" u="none" strike="noStrike">
                          <a:effectLst/>
                          <a:latin typeface="+mn-lt"/>
                        </a:rPr>
                        <a:t>Offer HR workshops several times per year</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2</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34624">
                <a:tc>
                  <a:txBody>
                    <a:bodyPr/>
                    <a:lstStyle/>
                    <a:p>
                      <a:pPr algn="l" fontAlgn="b"/>
                      <a:r>
                        <a:rPr lang="en-US" sz="1050" u="none" strike="noStrike">
                          <a:effectLst/>
                          <a:latin typeface="+mn-lt"/>
                        </a:rPr>
                        <a:t>Family Friendly Bathrooms</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3</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29038">
                <a:tc>
                  <a:txBody>
                    <a:bodyPr/>
                    <a:lstStyle/>
                    <a:p>
                      <a:pPr algn="l" fontAlgn="b"/>
                      <a:r>
                        <a:rPr lang="en-US" sz="1050" u="none" strike="noStrike">
                          <a:effectLst/>
                          <a:latin typeface="+mn-lt"/>
                        </a:rPr>
                        <a:t>Changing tables in UCF bathrooms</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a:effectLst/>
                          <a:latin typeface="+mn-lt"/>
                        </a:rPr>
                        <a:t>3</a:t>
                      </a:r>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335177">
                <a:tc>
                  <a:txBody>
                    <a:bodyPr/>
                    <a:lstStyle/>
                    <a:p>
                      <a:pPr algn="l" fontAlgn="b"/>
                      <a:r>
                        <a:rPr lang="en-US" sz="1050" u="none" strike="noStrike">
                          <a:effectLst/>
                          <a:latin typeface="+mn-lt"/>
                        </a:rPr>
                        <a:t>Disable parking for expectant mothers during first trimester (exhaustion, vomitting)</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a:effectLst/>
                          <a:latin typeface="+mn-lt"/>
                        </a:rPr>
                        <a:t>3</a:t>
                      </a:r>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23452">
                <a:tc>
                  <a:txBody>
                    <a:bodyPr/>
                    <a:lstStyle/>
                    <a:p>
                      <a:pPr algn="l" fontAlgn="b"/>
                      <a:r>
                        <a:rPr lang="en-US" sz="1050" u="none" strike="noStrike">
                          <a:effectLst/>
                          <a:latin typeface="+mn-lt"/>
                        </a:rPr>
                        <a:t>Attidude shift by the Administration (i.e., say congratulations)</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a:effectLst/>
                          <a:latin typeface="+mn-lt"/>
                        </a:rPr>
                        <a:t>3</a:t>
                      </a:r>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335177">
                <a:tc>
                  <a:txBody>
                    <a:bodyPr/>
                    <a:lstStyle/>
                    <a:p>
                      <a:pPr algn="l" fontAlgn="b"/>
                      <a:r>
                        <a:rPr lang="en-US" sz="1050" b="1" u="none" strike="noStrike" dirty="0">
                          <a:effectLst/>
                          <a:latin typeface="+mn-lt"/>
                        </a:rPr>
                        <a:t>Family-Friendly, available to all families/individuals(Diverse and Inclusive)</a:t>
                      </a:r>
                      <a:endParaRPr lang="en-US" sz="105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223452">
                <a:tc>
                  <a:txBody>
                    <a:bodyPr/>
                    <a:lstStyle/>
                    <a:p>
                      <a:pPr algn="l" fontAlgn="b"/>
                      <a:r>
                        <a:rPr lang="en-US" sz="1050" u="none" strike="noStrike" dirty="0">
                          <a:effectLst/>
                          <a:latin typeface="+mn-lt"/>
                        </a:rPr>
                        <a:t>Be Diverse and Inclusive (recognize non traditional couples in all policy)</a:t>
                      </a:r>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a:effectLst/>
                          <a:latin typeface="+mn-lt"/>
                        </a:rPr>
                        <a:t>1</a:t>
                      </a:r>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a:effectLst/>
                          <a:latin typeface="+mn-lt"/>
                        </a:rPr>
                        <a:t>Dual career policy</a:t>
                      </a:r>
                      <a:endParaRPr lang="en-US" sz="1050" b="0" i="0" u="none" strike="noStrike">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a:effectLst/>
                          <a:latin typeface="+mn-lt"/>
                        </a:rPr>
                        <a:t>2</a:t>
                      </a:r>
                      <a:endParaRPr lang="en-US" sz="1050" b="0" i="0" u="none" strike="noStrike">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u="none" strike="noStrike" dirty="0">
                          <a:effectLst/>
                          <a:latin typeface="+mn-lt"/>
                        </a:rPr>
                        <a:t>Adoption </a:t>
                      </a:r>
                      <a:r>
                        <a:rPr lang="en-US" sz="1050" u="none" strike="noStrike" dirty="0" smtClean="0">
                          <a:effectLst/>
                          <a:latin typeface="+mn-lt"/>
                        </a:rPr>
                        <a:t>aid/Adoption</a:t>
                      </a:r>
                      <a:r>
                        <a:rPr lang="en-US" sz="1050" u="none" strike="noStrike" baseline="0" dirty="0" smtClean="0">
                          <a:effectLst/>
                          <a:latin typeface="+mn-lt"/>
                        </a:rPr>
                        <a:t> coverage</a:t>
                      </a:r>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2</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50" u="none" strike="noStrike" dirty="0" smtClean="0">
                          <a:effectLst/>
                          <a:latin typeface="+mn-lt"/>
                        </a:rPr>
                        <a:t>Providing for ill spouse/parent</a:t>
                      </a:r>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u="none" strike="noStrike" dirty="0">
                          <a:effectLst/>
                          <a:latin typeface="+mn-lt"/>
                        </a:rPr>
                        <a:t>1</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r>
                        <a:rPr lang="en-US" sz="1050" b="1" i="0" u="none" strike="noStrike" dirty="0" smtClean="0">
                          <a:solidFill>
                            <a:schemeClr val="dk1"/>
                          </a:solidFill>
                          <a:effectLst/>
                          <a:latin typeface="+mn-lt"/>
                        </a:rPr>
                        <a:t>Remove</a:t>
                      </a:r>
                      <a:r>
                        <a:rPr lang="en-US" sz="1050" b="1" i="0" u="none" strike="noStrike" baseline="0" dirty="0" smtClean="0">
                          <a:solidFill>
                            <a:schemeClr val="dk1"/>
                          </a:solidFill>
                          <a:effectLst/>
                          <a:latin typeface="+mn-lt"/>
                        </a:rPr>
                        <a:t> pregnancy penalty</a:t>
                      </a:r>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050" b="0" i="0" u="none" strike="noStrike" dirty="0" smtClean="0">
                          <a:solidFill>
                            <a:srgbClr val="000000"/>
                          </a:solidFill>
                          <a:effectLst/>
                          <a:latin typeface="+mn-lt"/>
                        </a:rPr>
                        <a:t>2</a:t>
                      </a:r>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tcPr>
                </a:tc>
              </a:tr>
              <a:tr h="111726">
                <a:tc>
                  <a:txBody>
                    <a:bodyPr/>
                    <a:lstStyle/>
                    <a:p>
                      <a:pPr algn="l" fontAlgn="b"/>
                      <a:endParaRPr lang="en-US" sz="1050" b="0"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endParaRPr lang="en-US" sz="1050" b="0" i="0" u="none" strike="noStrike" dirty="0">
                        <a:solidFill>
                          <a:srgbClr val="000000"/>
                        </a:solidFill>
                        <a:effectLst/>
                        <a:latin typeface="+mn-lt"/>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152400" y="4495800"/>
            <a:ext cx="2971800" cy="1277273"/>
          </a:xfrm>
          <a:prstGeom prst="rect">
            <a:avLst/>
          </a:prstGeom>
        </p:spPr>
        <p:txBody>
          <a:bodyPr wrap="square">
            <a:spAutoFit/>
          </a:bodyPr>
          <a:lstStyle/>
          <a:p>
            <a:r>
              <a:rPr lang="en-US" sz="1100" b="1" dirty="0" smtClean="0"/>
              <a:t>Note: </a:t>
            </a:r>
            <a:r>
              <a:rPr lang="en-US" sz="1100" dirty="0" smtClean="0"/>
              <a:t>The </a:t>
            </a:r>
            <a:r>
              <a:rPr lang="en-US" sz="1100" baseline="0" dirty="0" smtClean="0"/>
              <a:t>answers depended on (1) how well informed the person was and how much they had read about the topic; (2) if they had arrived from another school; (3) if they are active on the job market and seeing what other schools offer as a recruitment package; (4) worked for the Union; (5) personal situation and experience.</a:t>
            </a:r>
            <a:endParaRPr lang="en-US" sz="1100" dirty="0"/>
          </a:p>
        </p:txBody>
      </p:sp>
      <p:sp>
        <p:nvSpPr>
          <p:cNvPr id="4" name="Rectangle 3"/>
          <p:cNvSpPr/>
          <p:nvPr/>
        </p:nvSpPr>
        <p:spPr>
          <a:xfrm>
            <a:off x="31044" y="519410"/>
            <a:ext cx="2743200" cy="923330"/>
          </a:xfrm>
          <a:prstGeom prst="rect">
            <a:avLst/>
          </a:prstGeom>
        </p:spPr>
        <p:txBody>
          <a:bodyPr wrap="square">
            <a:spAutoFit/>
          </a:bodyPr>
          <a:lstStyle/>
          <a:p>
            <a:r>
              <a:rPr lang="en-US" b="1" dirty="0"/>
              <a:t>What respondents would like to see </a:t>
            </a:r>
            <a:r>
              <a:rPr lang="en-US" b="1" dirty="0" smtClean="0"/>
              <a:t>as </a:t>
            </a:r>
            <a:r>
              <a:rPr lang="en-US" b="1" dirty="0"/>
              <a:t>family-friendly </a:t>
            </a:r>
            <a:r>
              <a:rPr lang="en-US" b="1" dirty="0" smtClean="0"/>
              <a:t>policies </a:t>
            </a:r>
            <a:r>
              <a:rPr lang="en-US" b="1" dirty="0"/>
              <a:t>at UCF </a:t>
            </a:r>
            <a:endParaRPr lang="en-US" dirty="0"/>
          </a:p>
        </p:txBody>
      </p:sp>
    </p:spTree>
    <p:extLst>
      <p:ext uri="{BB962C8B-B14F-4D97-AF65-F5344CB8AC3E}">
        <p14:creationId xmlns:p14="http://schemas.microsoft.com/office/powerpoint/2010/main" val="180430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3487430"/>
              </p:ext>
            </p:extLst>
          </p:nvPr>
        </p:nvGraphicFramePr>
        <p:xfrm>
          <a:off x="76200" y="304800"/>
          <a:ext cx="8991600" cy="5452928"/>
        </p:xfrm>
        <a:graphic>
          <a:graphicData uri="http://schemas.openxmlformats.org/drawingml/2006/table">
            <a:tbl>
              <a:tblPr>
                <a:tableStyleId>{BDBED569-4797-4DF1-A0F4-6AAB3CD982D8}</a:tableStyleId>
              </a:tblPr>
              <a:tblGrid>
                <a:gridCol w="830580"/>
                <a:gridCol w="906780"/>
                <a:gridCol w="906780"/>
                <a:gridCol w="906780"/>
                <a:gridCol w="906780"/>
                <a:gridCol w="906780"/>
                <a:gridCol w="906780"/>
                <a:gridCol w="906780"/>
                <a:gridCol w="906780"/>
                <a:gridCol w="906780"/>
              </a:tblGrid>
              <a:tr h="213528">
                <a:tc gridSpan="3">
                  <a:txBody>
                    <a:bodyPr/>
                    <a:lstStyle/>
                    <a:p>
                      <a:pPr algn="l" fontAlgn="ctr"/>
                      <a:r>
                        <a:rPr lang="en-US" sz="1200" b="1" u="none" strike="noStrike" dirty="0">
                          <a:effectLst/>
                        </a:rPr>
                        <a:t>Parental/Family-Friendly Policies</a:t>
                      </a:r>
                      <a:endParaRPr lang="en-US" sz="1200" b="1" i="0" u="none" strike="noStrike" dirty="0">
                        <a:solidFill>
                          <a:srgbClr val="000000"/>
                        </a:solidFill>
                        <a:effectLst/>
                        <a:latin typeface="+mn-lt"/>
                      </a:endParaRPr>
                    </a:p>
                  </a:txBody>
                  <a:tcPr marL="7105" marR="7105" marT="7105" marB="0" anchor="ct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mn-lt"/>
                      </a:endParaRPr>
                    </a:p>
                  </a:txBody>
                  <a:tcPr marL="7105" marR="7105" marT="7105" marB="0" anchor="b"/>
                </a:tc>
                <a:tc>
                  <a:txBody>
                    <a:bodyPr/>
                    <a:lstStyle/>
                    <a:p>
                      <a:pPr algn="l" fontAlgn="b"/>
                      <a:endParaRPr lang="en-US" sz="1200" b="0" i="0" u="none" strike="noStrike">
                        <a:solidFill>
                          <a:srgbClr val="000000"/>
                        </a:solidFill>
                        <a:effectLst/>
                        <a:latin typeface="+mn-lt"/>
                      </a:endParaRPr>
                    </a:p>
                  </a:txBody>
                  <a:tcPr marL="7105" marR="7105" marT="7105" marB="0" anchor="b"/>
                </a:tc>
                <a:tc>
                  <a:txBody>
                    <a:bodyPr/>
                    <a:lstStyle/>
                    <a:p>
                      <a:pPr algn="l" fontAlgn="b"/>
                      <a:endParaRPr lang="en-US" sz="1200" b="0" i="0" u="none" strike="noStrike">
                        <a:solidFill>
                          <a:srgbClr val="000000"/>
                        </a:solidFill>
                        <a:effectLst/>
                        <a:latin typeface="+mn-lt"/>
                      </a:endParaRPr>
                    </a:p>
                  </a:txBody>
                  <a:tcPr marL="7105" marR="7105" marT="7105" marB="0" anchor="b"/>
                </a:tc>
                <a:tc>
                  <a:txBody>
                    <a:bodyPr/>
                    <a:lstStyle/>
                    <a:p>
                      <a:pPr algn="l" fontAlgn="b"/>
                      <a:endParaRPr lang="en-US" sz="1200" b="0" i="0" u="none" strike="noStrike">
                        <a:solidFill>
                          <a:srgbClr val="000000"/>
                        </a:solidFill>
                        <a:effectLst/>
                        <a:latin typeface="+mn-lt"/>
                      </a:endParaRPr>
                    </a:p>
                  </a:txBody>
                  <a:tcPr marL="7105" marR="7105" marT="7105" marB="0" anchor="b"/>
                </a:tc>
                <a:tc>
                  <a:txBody>
                    <a:bodyPr/>
                    <a:lstStyle/>
                    <a:p>
                      <a:pPr algn="l" fontAlgn="b"/>
                      <a:endParaRPr lang="en-US" sz="1200" b="0" i="0" u="none" strike="noStrike">
                        <a:solidFill>
                          <a:srgbClr val="000000"/>
                        </a:solidFill>
                        <a:effectLst/>
                        <a:latin typeface="+mn-lt"/>
                      </a:endParaRPr>
                    </a:p>
                  </a:txBody>
                  <a:tcPr marL="7105" marR="7105" marT="7105" marB="0" anchor="b"/>
                </a:tc>
                <a:tc>
                  <a:txBody>
                    <a:bodyPr/>
                    <a:lstStyle/>
                    <a:p>
                      <a:pPr algn="l" fontAlgn="b"/>
                      <a:endParaRPr lang="en-US" sz="1200" b="0" i="0" u="none" strike="noStrike">
                        <a:solidFill>
                          <a:srgbClr val="000000"/>
                        </a:solidFill>
                        <a:effectLst/>
                        <a:latin typeface="+mn-lt"/>
                      </a:endParaRPr>
                    </a:p>
                  </a:txBody>
                  <a:tcPr marL="7105" marR="7105" marT="7105" marB="0" anchor="b"/>
                </a:tc>
                <a:tc>
                  <a:txBody>
                    <a:bodyPr/>
                    <a:lstStyle/>
                    <a:p>
                      <a:pPr algn="l" fontAlgn="b"/>
                      <a:endParaRPr lang="en-US" sz="1200" b="0" i="0" u="none" strike="noStrike">
                        <a:solidFill>
                          <a:srgbClr val="000000"/>
                        </a:solidFill>
                        <a:effectLst/>
                        <a:latin typeface="+mn-lt"/>
                      </a:endParaRPr>
                    </a:p>
                  </a:txBody>
                  <a:tcPr marL="7105" marR="7105" marT="7105" marB="0" anchor="b"/>
                </a:tc>
              </a:tr>
              <a:tr h="1270996">
                <a:tc>
                  <a:txBody>
                    <a:bodyPr/>
                    <a:lstStyle/>
                    <a:p>
                      <a:pPr algn="l" fontAlgn="ctr"/>
                      <a:r>
                        <a:rPr lang="en-US" sz="1200" b="1" u="none" strike="noStrike" dirty="0">
                          <a:effectLst/>
                        </a:rPr>
                        <a:t>State </a:t>
                      </a:r>
                      <a:r>
                        <a:rPr lang="en-US" sz="1200" b="1" u="none" strike="noStrike" dirty="0" smtClean="0">
                          <a:effectLst/>
                        </a:rPr>
                        <a:t>University</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Paid Parental  Leave (6-8 weeks)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Modified Instructional Duties (i.e., No Teaching Semester)</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Telecommuting option</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Tenure Clock Extension</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Childcare Facilities for faculty</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Paid Leave for Family Emergencies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Employment Assistance for spouses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Nursing time and facilities on campus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Family Life Website</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r>
              <a:tr h="579574">
                <a:tc>
                  <a:txBody>
                    <a:bodyPr/>
                    <a:lstStyle/>
                    <a:p>
                      <a:pPr algn="l" fontAlgn="ctr"/>
                      <a:r>
                        <a:rPr lang="en-US" sz="1200" u="none" strike="noStrike">
                          <a:effectLst/>
                        </a:rPr>
                        <a:t>UT Austin</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Automatic</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X spaces 374</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r>
              <a:tr h="701590">
                <a:tc>
                  <a:txBody>
                    <a:bodyPr/>
                    <a:lstStyle/>
                    <a:p>
                      <a:pPr algn="l" fontAlgn="ctr"/>
                      <a:r>
                        <a:rPr lang="en-US" sz="1200" u="none" strike="noStrike">
                          <a:effectLst/>
                        </a:rPr>
                        <a:t>Univ. of Michigan</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Upon request</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4 Child Centers</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Paid subsidized-at-home sick child services</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Dual career program</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r>
              <a:tr h="650751">
                <a:tc>
                  <a:txBody>
                    <a:bodyPr/>
                    <a:lstStyle/>
                    <a:p>
                      <a:pPr algn="l" fontAlgn="ctr"/>
                      <a:r>
                        <a:rPr lang="en-US" sz="1200" u="none" strike="noStrike">
                          <a:effectLst/>
                        </a:rPr>
                        <a:t>Univ. of Illinois at Urbana Champaign</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2 weeks paid</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dirty="0">
                          <a:effectLst/>
                        </a:rPr>
                        <a:t>Upon request</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 (State law)</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r>
              <a:tr h="640583">
                <a:tc>
                  <a:txBody>
                    <a:bodyPr/>
                    <a:lstStyle/>
                    <a:p>
                      <a:pPr algn="l" fontAlgn="ctr"/>
                      <a:r>
                        <a:rPr lang="en-US" sz="1200" u="none" strike="noStrike">
                          <a:effectLst/>
                        </a:rPr>
                        <a:t>University of Oregon</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Upon request</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r>
              <a:tr h="569407">
                <a:tc>
                  <a:txBody>
                    <a:bodyPr/>
                    <a:lstStyle/>
                    <a:p>
                      <a:pPr algn="l" fontAlgn="ctr"/>
                      <a:r>
                        <a:rPr lang="en-US" sz="1200" u="none" strike="noStrike">
                          <a:effectLst/>
                        </a:rPr>
                        <a:t>University of California</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Upon request</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r>
              <a:tr h="701590">
                <a:tc>
                  <a:txBody>
                    <a:bodyPr/>
                    <a:lstStyle/>
                    <a:p>
                      <a:pPr algn="l" fontAlgn="ctr"/>
                      <a:r>
                        <a:rPr lang="en-US" sz="1200" u="none" strike="noStrike" dirty="0">
                          <a:effectLst/>
                        </a:rPr>
                        <a:t>University of South Florida</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X</a:t>
                      </a:r>
                      <a:endParaRPr lang="en-US" sz="1200" b="0" i="0" u="none" strike="noStrike">
                        <a:solidFill>
                          <a:srgbClr val="000000"/>
                        </a:solidFill>
                        <a:effectLst/>
                        <a:latin typeface="+mn-lt"/>
                      </a:endParaRPr>
                    </a:p>
                  </a:txBody>
                  <a:tcPr marL="7105" marR="7105" marT="7105" marB="0" anchor="ctr"/>
                </a:tc>
                <a:tc>
                  <a:txBody>
                    <a:bodyPr/>
                    <a:lstStyle/>
                    <a:p>
                      <a:pPr algn="ctr"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Automatic</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a:effectLst/>
                        </a:rPr>
                        <a:t> </a:t>
                      </a:r>
                      <a:endParaRPr lang="en-US" sz="1200" b="0" i="0" u="none" strike="noStrike">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r>
            </a:tbl>
          </a:graphicData>
        </a:graphic>
      </p:graphicFrame>
    </p:spTree>
    <p:extLst>
      <p:ext uri="{BB962C8B-B14F-4D97-AF65-F5344CB8AC3E}">
        <p14:creationId xmlns:p14="http://schemas.microsoft.com/office/powerpoint/2010/main" val="4014323650"/>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3086819"/>
              </p:ext>
            </p:extLst>
          </p:nvPr>
        </p:nvGraphicFramePr>
        <p:xfrm>
          <a:off x="79022" y="152401"/>
          <a:ext cx="8915400" cy="5790243"/>
        </p:xfrm>
        <a:graphic>
          <a:graphicData uri="http://schemas.openxmlformats.org/drawingml/2006/table">
            <a:tbl>
              <a:tblPr>
                <a:tableStyleId>{BDBED569-4797-4DF1-A0F4-6AAB3CD982D8}</a:tableStyleId>
              </a:tblPr>
              <a:tblGrid>
                <a:gridCol w="853440"/>
                <a:gridCol w="853440"/>
                <a:gridCol w="853440"/>
                <a:gridCol w="853440"/>
                <a:gridCol w="853440"/>
                <a:gridCol w="853440"/>
                <a:gridCol w="853440"/>
                <a:gridCol w="853440"/>
                <a:gridCol w="853440"/>
                <a:gridCol w="1234440"/>
              </a:tblGrid>
              <a:tr h="1134083">
                <a:tc>
                  <a:txBody>
                    <a:bodyPr/>
                    <a:lstStyle/>
                    <a:p>
                      <a:pPr algn="l" fontAlgn="ctr"/>
                      <a:r>
                        <a:rPr lang="en-US" sz="1200" b="1" u="none" strike="noStrike" dirty="0">
                          <a:effectLst/>
                        </a:rPr>
                        <a:t>State </a:t>
                      </a:r>
                      <a:r>
                        <a:rPr lang="en-US" sz="1200" b="1" u="none" strike="noStrike" dirty="0" smtClean="0">
                          <a:effectLst/>
                        </a:rPr>
                        <a:t>University</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Paid Parental  Leave (6-8 weeks)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Modified Instructional Duties (i.e., No Teaching Semester)</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Telecommuting option</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Tenure Clock Extension</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Childcare Facilities for faculty</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Paid Leave for Family Emergencies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Employment Assistance for spouses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Nursing time and facilities on campus</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c>
                  <a:txBody>
                    <a:bodyPr/>
                    <a:lstStyle/>
                    <a:p>
                      <a:pPr algn="ctr" fontAlgn="ctr"/>
                      <a:r>
                        <a:rPr lang="en-US" sz="1200" b="1" u="none" strike="noStrike" dirty="0">
                          <a:effectLst/>
                        </a:rPr>
                        <a:t>Family Life Website</a:t>
                      </a:r>
                      <a:endParaRPr lang="en-US" sz="1200" b="1" i="0" u="none" strike="noStrike" dirty="0">
                        <a:solidFill>
                          <a:srgbClr val="000000"/>
                        </a:solidFill>
                        <a:effectLst/>
                        <a:latin typeface="+mn-lt"/>
                      </a:endParaRPr>
                    </a:p>
                  </a:txBody>
                  <a:tcPr marL="7105" marR="7105" marT="7105" marB="0" anchor="ctr">
                    <a:solidFill>
                      <a:schemeClr val="accent5">
                        <a:lumMod val="40000"/>
                        <a:lumOff val="60000"/>
                      </a:schemeClr>
                    </a:solidFill>
                  </a:tcPr>
                </a:tc>
              </a:tr>
              <a:tr h="923316">
                <a:tc>
                  <a:txBody>
                    <a:bodyPr/>
                    <a:lstStyle/>
                    <a:p>
                      <a:pPr algn="l" fontAlgn="ctr"/>
                      <a:r>
                        <a:rPr lang="en-US" sz="1100" u="none" strike="noStrike" dirty="0">
                          <a:effectLst/>
                        </a:rPr>
                        <a:t>Florida Atlantic University</a:t>
                      </a:r>
                      <a:endParaRPr lang="en-US" sz="1100" b="0" i="0" u="none" strike="noStrike" dirty="0">
                        <a:solidFill>
                          <a:srgbClr val="000000"/>
                        </a:solidFill>
                        <a:effectLst/>
                        <a:latin typeface="+mn-lt"/>
                      </a:endParaRPr>
                    </a:p>
                  </a:txBody>
                  <a:tcPr marL="9212" marR="9212" marT="9212" marB="0" anchor="ctr"/>
                </a:tc>
                <a:tc>
                  <a:txBody>
                    <a:bodyPr/>
                    <a:lstStyle/>
                    <a:p>
                      <a:pPr algn="ctr" fontAlgn="ctr"/>
                      <a:r>
                        <a:rPr lang="en-US" sz="1100" u="none" strike="noStrike" dirty="0" smtClean="0">
                          <a:effectLst/>
                        </a:rPr>
                        <a:t>X</a:t>
                      </a:r>
                      <a:endParaRPr lang="en-US" sz="1100" b="0" i="0" u="none" strike="noStrike" dirty="0">
                        <a:solidFill>
                          <a:srgbClr val="000000"/>
                        </a:solidFill>
                        <a:effectLst/>
                        <a:latin typeface="+mn-lt"/>
                      </a:endParaRPr>
                    </a:p>
                  </a:txBody>
                  <a:tcPr marL="9212" marR="9212" marT="9212" marB="0" anchor="ctr"/>
                </a:tc>
                <a:tc>
                  <a:txBody>
                    <a:bodyPr/>
                    <a:lstStyle/>
                    <a:p>
                      <a:pPr algn="ctr" fontAlgn="ctr"/>
                      <a:r>
                        <a:rPr lang="en-US" sz="1100" u="none" strike="noStrike" dirty="0">
                          <a:effectLst/>
                        </a:rPr>
                        <a:t>X (Adjuncts are expected to replace parent’s courses.)</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Upon request</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r>
              <a:tr h="837175">
                <a:tc>
                  <a:txBody>
                    <a:bodyPr/>
                    <a:lstStyle/>
                    <a:p>
                      <a:pPr algn="l" fontAlgn="ctr"/>
                      <a:r>
                        <a:rPr lang="en-US" sz="1200" u="none" strike="noStrike" dirty="0">
                          <a:effectLst/>
                        </a:rPr>
                        <a:t>University of Wyoming</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dirty="0">
                          <a:effectLst/>
                        </a:rPr>
                        <a:t>X (no teaching semester)</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Automatic</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List of approved child centers</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r>
              <a:tr h="837175">
                <a:tc>
                  <a:txBody>
                    <a:bodyPr/>
                    <a:lstStyle/>
                    <a:p>
                      <a:pPr algn="l" fontAlgn="ctr"/>
                      <a:r>
                        <a:rPr lang="en-US" sz="1100" u="none" strike="noStrike" dirty="0">
                          <a:effectLst/>
                        </a:rPr>
                        <a:t>University of Arizona</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a:effectLst/>
                        </a:rPr>
                        <a:t>Re-assignment of alternative duties</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dirty="0">
                          <a:effectLst/>
                        </a:rPr>
                        <a:t>Upon request</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r>
              <a:tr h="837175">
                <a:tc>
                  <a:txBody>
                    <a:bodyPr/>
                    <a:lstStyle/>
                    <a:p>
                      <a:pPr algn="l" fontAlgn="ctr"/>
                      <a:r>
                        <a:rPr lang="en-US" sz="1200" u="none" strike="noStrike" dirty="0">
                          <a:effectLst/>
                        </a:rPr>
                        <a:t>University of Florida</a:t>
                      </a:r>
                      <a:endParaRPr lang="en-US" sz="1200" b="0" i="0" u="none" strike="noStrike" dirty="0">
                        <a:solidFill>
                          <a:srgbClr val="000000"/>
                        </a:solidFill>
                        <a:effectLst/>
                        <a:latin typeface="+mn-lt"/>
                      </a:endParaRPr>
                    </a:p>
                  </a:txBody>
                  <a:tcPr marL="7105" marR="7105" marT="7105" marB="0" anchor="ctr"/>
                </a:tc>
                <a:tc>
                  <a:txBody>
                    <a:bodyPr/>
                    <a:lstStyle/>
                    <a:p>
                      <a:pPr algn="ctr" fontAlgn="ct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dirty="0">
                          <a:effectLst/>
                        </a:rPr>
                        <a:t>X</a:t>
                      </a:r>
                      <a:endParaRPr lang="en-US" sz="1200" b="0" i="0" u="none" strike="noStrike" dirty="0">
                        <a:solidFill>
                          <a:srgbClr val="000000"/>
                        </a:solidFill>
                        <a:effectLst/>
                        <a:latin typeface="+mn-lt"/>
                      </a:endParaRPr>
                    </a:p>
                  </a:txBody>
                  <a:tcPr marL="7105" marR="7105" marT="7105"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mn-lt"/>
                      </a:endParaRPr>
                    </a:p>
                  </a:txBody>
                  <a:tcPr marL="7105" marR="7105" marT="7105" marB="0" anchor="ctr"/>
                </a:tc>
                <a:tc>
                  <a:txBody>
                    <a:bodyPr/>
                    <a:lstStyle/>
                    <a:p>
                      <a:pPr algn="l" fontAlgn="ctr"/>
                      <a:r>
                        <a:rPr lang="en-US" sz="1200" u="none" strike="noStrike" dirty="0">
                          <a:effectLst/>
                        </a:rPr>
                        <a:t>Upon request</a:t>
                      </a:r>
                      <a:endParaRPr lang="en-US" sz="1200" b="0" i="0" u="none" strike="noStrike" dirty="0">
                        <a:solidFill>
                          <a:srgbClr val="000000"/>
                        </a:solidFill>
                        <a:effectLst/>
                        <a:latin typeface="+mn-lt"/>
                      </a:endParaRPr>
                    </a:p>
                  </a:txBody>
                  <a:tcPr marL="7105" marR="7105" marT="7105" marB="0" anchor="ctr"/>
                </a:tc>
                <a:tc>
                  <a:txBody>
                    <a:bodyPr/>
                    <a:lstStyle/>
                    <a:p>
                      <a:pPr algn="l" fontAlgn="ctr"/>
                      <a:endParaRPr lang="en-US" sz="1100" b="0" i="0" u="none" strike="noStrike" dirty="0">
                        <a:solidFill>
                          <a:srgbClr val="000000"/>
                        </a:solidFill>
                        <a:effectLst/>
                        <a:latin typeface="+mn-lt"/>
                      </a:endParaRPr>
                    </a:p>
                  </a:txBody>
                  <a:tcPr marL="9212" marR="9212" marT="9212" marB="0" anchor="ctr"/>
                </a:tc>
                <a:tc>
                  <a:txBody>
                    <a:bodyPr/>
                    <a:lstStyle/>
                    <a:p>
                      <a:pPr algn="l" fontAlgn="ctr"/>
                      <a:endParaRPr lang="en-US" sz="1100" b="0" i="0" u="none" strike="noStrike">
                        <a:solidFill>
                          <a:srgbClr val="000000"/>
                        </a:solidFill>
                        <a:effectLst/>
                        <a:latin typeface="+mn-lt"/>
                      </a:endParaRPr>
                    </a:p>
                  </a:txBody>
                  <a:tcPr marL="9212" marR="9212" marT="9212" marB="0" anchor="ctr"/>
                </a:tc>
                <a:tc>
                  <a:txBody>
                    <a:bodyPr/>
                    <a:lstStyle/>
                    <a:p>
                      <a:pPr algn="l" fontAlgn="ctr"/>
                      <a:endParaRPr lang="en-US" sz="1100" b="0" i="0" u="none" strike="noStrike">
                        <a:solidFill>
                          <a:srgbClr val="000000"/>
                        </a:solidFill>
                        <a:effectLst/>
                        <a:latin typeface="+mn-lt"/>
                      </a:endParaRPr>
                    </a:p>
                  </a:txBody>
                  <a:tcPr marL="9212" marR="9212" marT="9212" marB="0" anchor="ctr"/>
                </a:tc>
                <a:tc>
                  <a:txBody>
                    <a:bodyPr/>
                    <a:lstStyle/>
                    <a:p>
                      <a:pPr algn="l" fontAlgn="ctr"/>
                      <a:endParaRPr lang="en-US" sz="1100" b="0" i="0" u="none" strike="noStrike">
                        <a:solidFill>
                          <a:srgbClr val="000000"/>
                        </a:solidFill>
                        <a:effectLst/>
                        <a:latin typeface="+mn-lt"/>
                      </a:endParaRPr>
                    </a:p>
                  </a:txBody>
                  <a:tcPr marL="9212" marR="9212" marT="9212" marB="0" anchor="ctr"/>
                </a:tc>
                <a:tc>
                  <a:txBody>
                    <a:bodyPr/>
                    <a:lstStyle/>
                    <a:p>
                      <a:pPr algn="l" fontAlgn="ctr"/>
                      <a:endParaRPr lang="en-US" sz="1100" b="0" i="0" u="none" strike="noStrike" dirty="0">
                        <a:solidFill>
                          <a:srgbClr val="000000"/>
                        </a:solidFill>
                        <a:effectLst/>
                        <a:latin typeface="+mn-lt"/>
                      </a:endParaRPr>
                    </a:p>
                  </a:txBody>
                  <a:tcPr marL="9212" marR="9212" marT="9212" marB="0" anchor="ctr"/>
                </a:tc>
              </a:tr>
              <a:tr h="1221319">
                <a:tc>
                  <a:txBody>
                    <a:bodyPr/>
                    <a:lstStyle/>
                    <a:p>
                      <a:pPr algn="l" fontAlgn="ctr"/>
                      <a:r>
                        <a:rPr lang="en-US" sz="1100" u="none" strike="noStrike">
                          <a:effectLst/>
                        </a:rPr>
                        <a:t>University of Central Florida*</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mn-lt"/>
                      </a:endParaRPr>
                    </a:p>
                  </a:txBody>
                  <a:tcPr marL="9212" marR="9212" marT="9212" marB="0" anchor="ctr"/>
                </a:tc>
                <a:tc>
                  <a:txBody>
                    <a:bodyPr/>
                    <a:lstStyle/>
                    <a:p>
                      <a:pPr algn="ctr" fontAlgn="ctr"/>
                      <a:r>
                        <a:rPr lang="en-US" sz="1100" u="none" strike="noStrike" dirty="0">
                          <a:effectLst/>
                        </a:rPr>
                        <a:t>Ad hoc (depends on </a:t>
                      </a:r>
                      <a:r>
                        <a:rPr lang="en-US" sz="1100" u="none" strike="noStrike" dirty="0" err="1">
                          <a:effectLst/>
                        </a:rPr>
                        <a:t>dept</a:t>
                      </a:r>
                      <a:r>
                        <a:rPr lang="en-US" sz="1100" u="none" strike="noStrike" dirty="0">
                          <a:effectLst/>
                        </a:rPr>
                        <a:t> chair; college dean)**</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a:effectLst/>
                        </a:rPr>
                        <a:t> </a:t>
                      </a:r>
                      <a:endParaRPr lang="en-US" sz="1100" b="0" i="0" u="none" strike="noStrike">
                        <a:solidFill>
                          <a:srgbClr val="000000"/>
                        </a:solidFill>
                        <a:effectLst/>
                        <a:latin typeface="+mn-lt"/>
                      </a:endParaRPr>
                    </a:p>
                  </a:txBody>
                  <a:tcPr marL="9212" marR="9212" marT="9212" marB="0" anchor="ctr"/>
                </a:tc>
                <a:tc>
                  <a:txBody>
                    <a:bodyPr/>
                    <a:lstStyle/>
                    <a:p>
                      <a:pPr algn="l" fontAlgn="ctr"/>
                      <a:r>
                        <a:rPr lang="en-US" sz="1100" u="none" strike="noStrike" dirty="0">
                          <a:effectLst/>
                        </a:rPr>
                        <a:t>Upon request</a:t>
                      </a:r>
                      <a:endParaRPr lang="en-US" sz="1100" b="0" i="0" u="none" strike="noStrike" dirty="0">
                        <a:solidFill>
                          <a:srgbClr val="000000"/>
                        </a:solidFill>
                        <a:effectLst/>
                        <a:latin typeface="+mn-lt"/>
                      </a:endParaRPr>
                    </a:p>
                  </a:txBody>
                  <a:tcPr marL="9212" marR="9212" marT="9212" marB="0" anchor="ctr"/>
                </a:tc>
                <a:tc>
                  <a:txBody>
                    <a:bodyPr/>
                    <a:lstStyle/>
                    <a:p>
                      <a:pPr algn="ctr" fontAlgn="ctr"/>
                      <a:r>
                        <a:rPr lang="en-US" sz="1000" u="none" strike="noStrike" dirty="0">
                          <a:effectLst/>
                        </a:rPr>
                        <a:t>Few spaces at Creative School; students receive priority</a:t>
                      </a:r>
                      <a:endParaRPr lang="en-US" sz="10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Five Nursing Centers</a:t>
                      </a:r>
                      <a:endParaRPr lang="en-US" sz="1100" b="0" i="0" u="none" strike="noStrike" dirty="0">
                        <a:solidFill>
                          <a:srgbClr val="000000"/>
                        </a:solidFill>
                        <a:effectLst/>
                        <a:latin typeface="+mn-lt"/>
                      </a:endParaRPr>
                    </a:p>
                  </a:txBody>
                  <a:tcPr marL="9212" marR="9212" marT="9212" marB="0" anchor="ctr"/>
                </a:tc>
                <a:tc>
                  <a:txBody>
                    <a:bodyPr/>
                    <a:lstStyle/>
                    <a:p>
                      <a:pPr algn="l" fontAlgn="ctr"/>
                      <a:r>
                        <a:rPr lang="en-US" sz="1100" u="none" strike="noStrike" dirty="0">
                          <a:effectLst/>
                        </a:rPr>
                        <a:t>Facebook site for parents.</a:t>
                      </a:r>
                      <a:endParaRPr lang="en-US" sz="1100" b="0" i="0" u="none" strike="noStrike" dirty="0">
                        <a:solidFill>
                          <a:srgbClr val="000000"/>
                        </a:solidFill>
                        <a:effectLst/>
                        <a:latin typeface="+mn-lt"/>
                      </a:endParaRPr>
                    </a:p>
                  </a:txBody>
                  <a:tcPr marL="9212" marR="9212" marT="9212" marB="0" anchor="ctr"/>
                </a:tc>
              </a:tr>
            </a:tbl>
          </a:graphicData>
        </a:graphic>
      </p:graphicFrame>
      <p:sp>
        <p:nvSpPr>
          <p:cNvPr id="3" name="TextBox 2"/>
          <p:cNvSpPr txBox="1"/>
          <p:nvPr/>
        </p:nvSpPr>
        <p:spPr>
          <a:xfrm>
            <a:off x="21265" y="6128860"/>
            <a:ext cx="8763000" cy="646331"/>
          </a:xfrm>
          <a:prstGeom prst="rect">
            <a:avLst/>
          </a:prstGeom>
          <a:noFill/>
        </p:spPr>
        <p:txBody>
          <a:bodyPr wrap="square" rtlCol="0">
            <a:spAutoFit/>
          </a:bodyPr>
          <a:lstStyle/>
          <a:p>
            <a:r>
              <a:rPr lang="en-US" sz="1200" dirty="0" smtClean="0"/>
              <a:t>*SGA at UCF has passed a series of progressive pro-family policies: (1) paid </a:t>
            </a:r>
            <a:r>
              <a:rPr lang="en-US" sz="1200" dirty="0"/>
              <a:t>six-week </a:t>
            </a:r>
            <a:r>
              <a:rPr lang="en-US" sz="1200" dirty="0" smtClean="0"/>
              <a:t>parental leave </a:t>
            </a:r>
            <a:r>
              <a:rPr lang="en-US" sz="1200" dirty="0"/>
              <a:t>for graduate </a:t>
            </a:r>
            <a:r>
              <a:rPr lang="en-US" sz="1200" dirty="0" smtClean="0"/>
              <a:t>students; (2) subsidized childc</a:t>
            </a:r>
            <a:r>
              <a:rPr lang="en-US" sz="1200" dirty="0" smtClean="0">
                <a:solidFill>
                  <a:srgbClr val="000000"/>
                </a:solidFill>
              </a:rPr>
              <a:t>are grant; (3) $1,000 scholarship for single parents. </a:t>
            </a:r>
            <a:endParaRPr lang="en-US" sz="1200" dirty="0">
              <a:solidFill>
                <a:srgbClr val="000000"/>
              </a:solidFill>
            </a:endParaRPr>
          </a:p>
          <a:p>
            <a:r>
              <a:rPr lang="en-US" sz="1200" dirty="0"/>
              <a:t>**The Center for Success of Faculty Women has played a significant role in helping women ask for leave. </a:t>
            </a:r>
          </a:p>
        </p:txBody>
      </p:sp>
    </p:spTree>
    <p:extLst>
      <p:ext uri="{BB962C8B-B14F-4D97-AF65-F5344CB8AC3E}">
        <p14:creationId xmlns:p14="http://schemas.microsoft.com/office/powerpoint/2010/main" val="98242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1536</TotalTime>
  <Words>1262</Words>
  <Application>Microsoft Office PowerPoint</Application>
  <PresentationFormat>On-screen Show (4:3)</PresentationFormat>
  <Paragraphs>312</Paragraphs>
  <Slides>15</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Family and Parental Leave</vt:lpstr>
      <vt:lpstr>Family Leave in the U.S.</vt:lpstr>
      <vt:lpstr>Family Leave in the U.S.</vt:lpstr>
      <vt:lpstr>Family Leave</vt:lpstr>
      <vt:lpstr>Women Leaving the Workforce</vt:lpstr>
      <vt:lpstr>PowerPoint Presentation</vt:lpstr>
      <vt:lpstr>PowerPoint Presentation</vt:lpstr>
      <vt:lpstr>PowerPoint Presentation</vt:lpstr>
      <vt:lpstr>PowerPoint Presentation</vt:lpstr>
      <vt:lpstr>PowerPoint Presentation</vt:lpstr>
      <vt:lpstr>PowerPoint Presentation</vt:lpstr>
      <vt:lpstr>Gender Inequities</vt:lpstr>
      <vt:lpstr>Age Group Categories:  College of Sciences  College of Engineering and Computer Science  College of Arts and Humanities</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yovs</dc:creator>
  <cp:lastModifiedBy>Liam Dwyer</cp:lastModifiedBy>
  <cp:revision>51</cp:revision>
  <dcterms:created xsi:type="dcterms:W3CDTF">2014-11-16T19:45:05Z</dcterms:created>
  <dcterms:modified xsi:type="dcterms:W3CDTF">2014-12-17T17:03:06Z</dcterms:modified>
</cp:coreProperties>
</file>